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0" r:id="rId3"/>
    <p:sldId id="258" r:id="rId4"/>
    <p:sldId id="279" r:id="rId5"/>
    <p:sldId id="260" r:id="rId6"/>
    <p:sldId id="263" r:id="rId7"/>
    <p:sldId id="266" r:id="rId8"/>
    <p:sldId id="264" r:id="rId9"/>
    <p:sldId id="265" r:id="rId10"/>
    <p:sldId id="283" r:id="rId11"/>
    <p:sldId id="268" r:id="rId12"/>
    <p:sldId id="269" r:id="rId13"/>
    <p:sldId id="270" r:id="rId14"/>
    <p:sldId id="271" r:id="rId15"/>
    <p:sldId id="272" r:id="rId16"/>
    <p:sldId id="273" r:id="rId17"/>
    <p:sldId id="274" r:id="rId18"/>
    <p:sldId id="275" r:id="rId19"/>
    <p:sldId id="277" r:id="rId20"/>
    <p:sldId id="276" r:id="rId21"/>
    <p:sldId id="282" r:id="rId22"/>
    <p:sldId id="278" r:id="rId23"/>
    <p:sldId id="28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7F31B52-8635-438A-A71F-B40399BF3829}">
          <p14:sldIdLst>
            <p14:sldId id="256"/>
            <p14:sldId id="280"/>
            <p14:sldId id="258"/>
            <p14:sldId id="279"/>
            <p14:sldId id="260"/>
            <p14:sldId id="263"/>
            <p14:sldId id="266"/>
            <p14:sldId id="264"/>
            <p14:sldId id="265"/>
            <p14:sldId id="283"/>
            <p14:sldId id="268"/>
            <p14:sldId id="269"/>
            <p14:sldId id="270"/>
            <p14:sldId id="271"/>
            <p14:sldId id="272"/>
            <p14:sldId id="273"/>
            <p14:sldId id="274"/>
            <p14:sldId id="275"/>
            <p14:sldId id="277"/>
            <p14:sldId id="276"/>
            <p14:sldId id="282"/>
            <p14:sldId id="278"/>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86"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12/14/2021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6"/>
            </a:gs>
            <a:gs pos="100000">
              <a:schemeClr val="bg2">
                <a:shade val="92000"/>
                <a:satMod val="170000"/>
                <a:lumMod val="96000"/>
                <a:alpha val="0"/>
              </a:schemeClr>
            </a:gs>
          </a:gsLst>
          <a:lin ang="5400000" scaled="0"/>
          <a:tileRect/>
        </a:grad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12/14/2021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A3B08E-2F5B-4A73-B431-BA37779E219C}"/>
              </a:ext>
            </a:extLst>
          </p:cNvPr>
          <p:cNvPicPr>
            <a:picLocks noChangeAspect="1"/>
          </p:cNvPicPr>
          <p:nvPr/>
        </p:nvPicPr>
        <p:blipFill>
          <a:blip r:embed="rId2"/>
          <a:stretch>
            <a:fillRect/>
          </a:stretch>
        </p:blipFill>
        <p:spPr>
          <a:xfrm>
            <a:off x="0" y="0"/>
            <a:ext cx="9617931" cy="6858000"/>
          </a:xfrm>
          <a:prstGeom prst="rect">
            <a:avLst/>
          </a:prstGeom>
        </p:spPr>
      </p:pic>
      <p:sp>
        <p:nvSpPr>
          <p:cNvPr id="3" name="Subtitle 2">
            <a:extLst>
              <a:ext uri="{FF2B5EF4-FFF2-40B4-BE49-F238E27FC236}">
                <a16:creationId xmlns:a16="http://schemas.microsoft.com/office/drawing/2014/main" id="{2272EC88-D3B0-4E49-9FDC-D8566552329F}"/>
              </a:ext>
            </a:extLst>
          </p:cNvPr>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id="{174DB943-DD5D-4FA2-B259-8F426D730CDC}"/>
              </a:ext>
            </a:extLst>
          </p:cNvPr>
          <p:cNvPicPr>
            <a:picLocks noChangeAspect="1"/>
          </p:cNvPicPr>
          <p:nvPr/>
        </p:nvPicPr>
        <p:blipFill>
          <a:blip r:embed="rId3"/>
          <a:stretch>
            <a:fillRect/>
          </a:stretch>
        </p:blipFill>
        <p:spPr>
          <a:xfrm rot="5400000">
            <a:off x="7264417" y="1930417"/>
            <a:ext cx="6858000" cy="2997165"/>
          </a:xfrm>
          <a:prstGeom prst="rect">
            <a:avLst/>
          </a:prstGeom>
        </p:spPr>
      </p:pic>
    </p:spTree>
    <p:extLst>
      <p:ext uri="{BB962C8B-B14F-4D97-AF65-F5344CB8AC3E}">
        <p14:creationId xmlns:p14="http://schemas.microsoft.com/office/powerpoint/2010/main" val="4176706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E93A8-9945-4F9C-B279-21D881122CFF}"/>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9E1730A-E85C-4C94-942F-5D9FB1D3FCCA}"/>
              </a:ext>
            </a:extLst>
          </p:cNvPr>
          <p:cNvPicPr>
            <a:picLocks noGrp="1" noChangeAspect="1"/>
          </p:cNvPicPr>
          <p:nvPr>
            <p:ph sz="quarter" idx="13"/>
          </p:nvPr>
        </p:nvPicPr>
        <p:blipFill>
          <a:blip r:embed="rId2"/>
          <a:stretch>
            <a:fillRect/>
          </a:stretch>
        </p:blipFill>
        <p:spPr>
          <a:xfrm>
            <a:off x="0" y="486309"/>
            <a:ext cx="12192000" cy="5753173"/>
          </a:xfrm>
          <a:prstGeom prst="rect">
            <a:avLst/>
          </a:prstGeom>
        </p:spPr>
      </p:pic>
      <p:pic>
        <p:nvPicPr>
          <p:cNvPr id="6" name="Picture 5">
            <a:extLst>
              <a:ext uri="{FF2B5EF4-FFF2-40B4-BE49-F238E27FC236}">
                <a16:creationId xmlns:a16="http://schemas.microsoft.com/office/drawing/2014/main" id="{49532FB0-F179-4B08-9699-374381D0DEC1}"/>
              </a:ext>
            </a:extLst>
          </p:cNvPr>
          <p:cNvPicPr>
            <a:picLocks noChangeAspect="1"/>
          </p:cNvPicPr>
          <p:nvPr/>
        </p:nvPicPr>
        <p:blipFill>
          <a:blip r:embed="rId3"/>
          <a:stretch>
            <a:fillRect/>
          </a:stretch>
        </p:blipFill>
        <p:spPr>
          <a:xfrm>
            <a:off x="1162198" y="417995"/>
            <a:ext cx="9565453" cy="1066892"/>
          </a:xfrm>
          <a:prstGeom prst="rect">
            <a:avLst/>
          </a:prstGeom>
        </p:spPr>
      </p:pic>
      <p:pic>
        <p:nvPicPr>
          <p:cNvPr id="7" name="Picture 6">
            <a:extLst>
              <a:ext uri="{FF2B5EF4-FFF2-40B4-BE49-F238E27FC236}">
                <a16:creationId xmlns:a16="http://schemas.microsoft.com/office/drawing/2014/main" id="{EAD4AE71-2C53-4744-9897-1DCACE37AB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1312545"/>
            <a:ext cx="4638261" cy="2210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2BFD6835-9EC1-4C13-B328-38245A3DAD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67563" y="3701056"/>
            <a:ext cx="4668778" cy="24307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5FE20511-AF54-4182-9749-44CD0154CE2F}"/>
              </a:ext>
            </a:extLst>
          </p:cNvPr>
          <p:cNvSpPr txBox="1"/>
          <p:nvPr/>
        </p:nvSpPr>
        <p:spPr>
          <a:xfrm>
            <a:off x="502221" y="1763360"/>
            <a:ext cx="6463121" cy="3519297"/>
          </a:xfrm>
          <a:prstGeom prst="rect">
            <a:avLst/>
          </a:prstGeom>
          <a:noFill/>
        </p:spPr>
        <p:txBody>
          <a:bodyPr wrap="square">
            <a:spAutoFit/>
          </a:bodyPr>
          <a:lstStyle/>
          <a:p>
            <a:pPr marL="228600" marR="0" lvl="0" indent="-228600" algn="just"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We have half data reviews dominated by </a:t>
            </a:r>
            <a:r>
              <a:rPr kumimoji="0" lang="en-US" sz="1800" b="1"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Samsung brand (50,4%)</a:t>
            </a: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 I assume so many user in amazon website buying Samsung brand, because you can write a reviews when your account buying the product.</a:t>
            </a:r>
          </a:p>
          <a:p>
            <a:pPr marL="228600" marR="0" lvl="0" indent="-228600" algn="just"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 As we see on the graph Samsung brand have highest positive review than the competitor because they have a huge review on the amazon. Generally, we have average compound score 0.51 on negative review and 0.68 on positive review. Which means the model separated into good labelling for negative, neutral or positive reviews</a:t>
            </a:r>
            <a:endParaRPr lang="en-IN" dirty="0"/>
          </a:p>
        </p:txBody>
      </p:sp>
    </p:spTree>
    <p:extLst>
      <p:ext uri="{BB962C8B-B14F-4D97-AF65-F5344CB8AC3E}">
        <p14:creationId xmlns:p14="http://schemas.microsoft.com/office/powerpoint/2010/main" val="1347117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9EC04-B0F2-429E-BE7F-B8E0F1E311A7}"/>
              </a:ext>
            </a:extLst>
          </p:cNvPr>
          <p:cNvSpPr>
            <a:spLocks noGrp="1"/>
          </p:cNvSpPr>
          <p:nvPr>
            <p:ph type="title"/>
          </p:nvPr>
        </p:nvSpPr>
        <p:spPr>
          <a:xfrm>
            <a:off x="580446" y="618517"/>
            <a:ext cx="5327374" cy="5257497"/>
          </a:xfrm>
        </p:spPr>
        <p:txBody>
          <a:bodyPr/>
          <a:lstStyle/>
          <a:p>
            <a:endParaRPr lang="en-IN" dirty="0"/>
          </a:p>
        </p:txBody>
      </p:sp>
      <p:pic>
        <p:nvPicPr>
          <p:cNvPr id="4" name="Picture 3">
            <a:extLst>
              <a:ext uri="{FF2B5EF4-FFF2-40B4-BE49-F238E27FC236}">
                <a16:creationId xmlns:a16="http://schemas.microsoft.com/office/drawing/2014/main" id="{C4F3FD44-3D72-45B8-AD88-CF68AFAAB17C}"/>
              </a:ext>
            </a:extLst>
          </p:cNvPr>
          <p:cNvPicPr>
            <a:picLocks noChangeAspect="1"/>
          </p:cNvPicPr>
          <p:nvPr/>
        </p:nvPicPr>
        <p:blipFill>
          <a:blip r:embed="rId2"/>
          <a:stretch>
            <a:fillRect/>
          </a:stretch>
        </p:blipFill>
        <p:spPr>
          <a:xfrm>
            <a:off x="479618" y="618518"/>
            <a:ext cx="5616382" cy="5257496"/>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5C320C7A-EB99-403C-9B3F-0E4615A95A11}"/>
              </a:ext>
            </a:extLst>
          </p:cNvPr>
          <p:cNvPicPr>
            <a:picLocks noGrp="1" noChangeAspect="1"/>
          </p:cNvPicPr>
          <p:nvPr>
            <p:ph sz="quarter" idx="13"/>
          </p:nvPr>
        </p:nvPicPr>
        <p:blipFill>
          <a:blip r:embed="rId3"/>
          <a:stretch>
            <a:fillRect/>
          </a:stretch>
        </p:blipFill>
        <p:spPr>
          <a:xfrm>
            <a:off x="6400800" y="618518"/>
            <a:ext cx="5210175" cy="52574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9082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04B93-9888-4FDF-8490-BAE124D94190}"/>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2AEDF80B-67EF-4B09-8BEE-0DBCCE0BB1C4}"/>
              </a:ext>
            </a:extLst>
          </p:cNvPr>
          <p:cNvPicPr>
            <a:picLocks noGrp="1" noChangeAspect="1"/>
          </p:cNvPicPr>
          <p:nvPr>
            <p:ph sz="quarter" idx="13"/>
          </p:nvPr>
        </p:nvPicPr>
        <p:blipFill>
          <a:blip r:embed="rId2"/>
          <a:stretch>
            <a:fillRect/>
          </a:stretch>
        </p:blipFill>
        <p:spPr>
          <a:xfrm>
            <a:off x="516836" y="618516"/>
            <a:ext cx="5360256" cy="551988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C16C77D-7B4F-486A-BBDD-88FD55AFC167}"/>
              </a:ext>
            </a:extLst>
          </p:cNvPr>
          <p:cNvPicPr>
            <a:picLocks noChangeAspect="1"/>
          </p:cNvPicPr>
          <p:nvPr/>
        </p:nvPicPr>
        <p:blipFill rotWithShape="1">
          <a:blip r:embed="rId3"/>
          <a:srcRect b="1317"/>
          <a:stretch/>
        </p:blipFill>
        <p:spPr>
          <a:xfrm>
            <a:off x="6058480" y="618517"/>
            <a:ext cx="5543550" cy="55198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18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A61F-4454-42F8-A269-94F724AAC4A8}"/>
              </a:ext>
            </a:extLst>
          </p:cNvPr>
          <p:cNvSpPr>
            <a:spLocks noGrp="1"/>
          </p:cNvSpPr>
          <p:nvPr>
            <p:ph type="title"/>
          </p:nvPr>
        </p:nvSpPr>
        <p:spPr>
          <a:xfrm>
            <a:off x="734171" y="618517"/>
            <a:ext cx="5245210" cy="5432425"/>
          </a:xfrm>
        </p:spPr>
        <p:txBody>
          <a:bodyPr/>
          <a:lstStyle/>
          <a:p>
            <a:endParaRPr lang="en-IN" dirty="0"/>
          </a:p>
        </p:txBody>
      </p:sp>
      <p:pic>
        <p:nvPicPr>
          <p:cNvPr id="4" name="Picture 3">
            <a:extLst>
              <a:ext uri="{FF2B5EF4-FFF2-40B4-BE49-F238E27FC236}">
                <a16:creationId xmlns:a16="http://schemas.microsoft.com/office/drawing/2014/main" id="{BC83AE52-BA05-41F0-AA3D-67868C721AF1}"/>
              </a:ext>
            </a:extLst>
          </p:cNvPr>
          <p:cNvPicPr>
            <a:picLocks noChangeAspect="1"/>
          </p:cNvPicPr>
          <p:nvPr/>
        </p:nvPicPr>
        <p:blipFill>
          <a:blip r:embed="rId2"/>
          <a:stretch>
            <a:fillRect/>
          </a:stretch>
        </p:blipFill>
        <p:spPr>
          <a:xfrm>
            <a:off x="564544" y="618517"/>
            <a:ext cx="5414837" cy="5432425"/>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E8F89FD3-3943-4E58-8F1B-FC8467FF068E}"/>
              </a:ext>
            </a:extLst>
          </p:cNvPr>
          <p:cNvPicPr>
            <a:picLocks noGrp="1" noChangeAspect="1"/>
          </p:cNvPicPr>
          <p:nvPr>
            <p:ph sz="quarter" idx="13"/>
          </p:nvPr>
        </p:nvPicPr>
        <p:blipFill>
          <a:blip r:embed="rId3"/>
          <a:stretch>
            <a:fillRect/>
          </a:stretch>
        </p:blipFill>
        <p:spPr>
          <a:xfrm>
            <a:off x="6212621" y="618516"/>
            <a:ext cx="5316770" cy="5432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9807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938C4-789A-4F64-92F1-0C5A014D90F3}"/>
              </a:ext>
            </a:extLst>
          </p:cNvPr>
          <p:cNvSpPr>
            <a:spLocks noGrp="1"/>
          </p:cNvSpPr>
          <p:nvPr>
            <p:ph type="title"/>
          </p:nvPr>
        </p:nvSpPr>
        <p:spPr>
          <a:xfrm>
            <a:off x="678512" y="618517"/>
            <a:ext cx="5284966" cy="5400619"/>
          </a:xfrm>
        </p:spPr>
        <p:txBody>
          <a:bodyPr/>
          <a:lstStyle/>
          <a:p>
            <a:endParaRPr lang="en-IN" dirty="0"/>
          </a:p>
        </p:txBody>
      </p:sp>
      <p:pic>
        <p:nvPicPr>
          <p:cNvPr id="4" name="Picture 3">
            <a:extLst>
              <a:ext uri="{FF2B5EF4-FFF2-40B4-BE49-F238E27FC236}">
                <a16:creationId xmlns:a16="http://schemas.microsoft.com/office/drawing/2014/main" id="{9A195BC2-36A5-477D-B7CB-A0CA4C862BD9}"/>
              </a:ext>
            </a:extLst>
          </p:cNvPr>
          <p:cNvPicPr>
            <a:picLocks noChangeAspect="1"/>
          </p:cNvPicPr>
          <p:nvPr/>
        </p:nvPicPr>
        <p:blipFill>
          <a:blip r:embed="rId2"/>
          <a:stretch>
            <a:fillRect/>
          </a:stretch>
        </p:blipFill>
        <p:spPr>
          <a:xfrm>
            <a:off x="678512" y="618517"/>
            <a:ext cx="5284966" cy="5400619"/>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BD85685E-84A9-4547-9880-2A2488186D56}"/>
              </a:ext>
            </a:extLst>
          </p:cNvPr>
          <p:cNvPicPr>
            <a:picLocks noGrp="1" noChangeAspect="1"/>
          </p:cNvPicPr>
          <p:nvPr>
            <p:ph sz="quarter" idx="13"/>
          </p:nvPr>
        </p:nvPicPr>
        <p:blipFill>
          <a:blip r:embed="rId3"/>
          <a:stretch>
            <a:fillRect/>
          </a:stretch>
        </p:blipFill>
        <p:spPr>
          <a:xfrm>
            <a:off x="6228524" y="618517"/>
            <a:ext cx="5348574" cy="5400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0151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A63C-8AE2-4D0A-8140-568E04F64D4B}"/>
              </a:ext>
            </a:extLst>
          </p:cNvPr>
          <p:cNvSpPr>
            <a:spLocks noGrp="1"/>
          </p:cNvSpPr>
          <p:nvPr>
            <p:ph type="title"/>
          </p:nvPr>
        </p:nvSpPr>
        <p:spPr>
          <a:xfrm>
            <a:off x="604300" y="618517"/>
            <a:ext cx="5422790" cy="5519890"/>
          </a:xfrm>
        </p:spPr>
        <p:txBody>
          <a:bodyPr/>
          <a:lstStyle/>
          <a:p>
            <a:endParaRPr lang="en-IN" dirty="0"/>
          </a:p>
        </p:txBody>
      </p:sp>
      <p:pic>
        <p:nvPicPr>
          <p:cNvPr id="4" name="Picture 3">
            <a:extLst>
              <a:ext uri="{FF2B5EF4-FFF2-40B4-BE49-F238E27FC236}">
                <a16:creationId xmlns:a16="http://schemas.microsoft.com/office/drawing/2014/main" id="{FDFFF851-D276-4ED4-B38D-047E35C9050A}"/>
              </a:ext>
            </a:extLst>
          </p:cNvPr>
          <p:cNvPicPr>
            <a:picLocks noChangeAspect="1"/>
          </p:cNvPicPr>
          <p:nvPr/>
        </p:nvPicPr>
        <p:blipFill>
          <a:blip r:embed="rId2"/>
          <a:stretch>
            <a:fillRect/>
          </a:stretch>
        </p:blipFill>
        <p:spPr>
          <a:xfrm>
            <a:off x="604300" y="618517"/>
            <a:ext cx="5422790" cy="5519890"/>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09778E3F-66DE-425C-8E6C-F41344073D96}"/>
              </a:ext>
            </a:extLst>
          </p:cNvPr>
          <p:cNvPicPr>
            <a:picLocks noGrp="1" noChangeAspect="1"/>
          </p:cNvPicPr>
          <p:nvPr>
            <p:ph sz="quarter" idx="13"/>
          </p:nvPr>
        </p:nvPicPr>
        <p:blipFill>
          <a:blip r:embed="rId3"/>
          <a:stretch>
            <a:fillRect/>
          </a:stretch>
        </p:blipFill>
        <p:spPr>
          <a:xfrm>
            <a:off x="6289674" y="618517"/>
            <a:ext cx="5366937" cy="5519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1301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1356-30D3-4254-9D85-8BD93681D148}"/>
              </a:ext>
            </a:extLst>
          </p:cNvPr>
          <p:cNvSpPr>
            <a:spLocks noGrp="1"/>
          </p:cNvSpPr>
          <p:nvPr>
            <p:ph type="title"/>
          </p:nvPr>
        </p:nvSpPr>
        <p:spPr>
          <a:xfrm>
            <a:off x="718269" y="618517"/>
            <a:ext cx="5377732" cy="5567597"/>
          </a:xfrm>
        </p:spPr>
        <p:txBody>
          <a:bodyPr/>
          <a:lstStyle/>
          <a:p>
            <a:endParaRPr lang="en-IN" dirty="0"/>
          </a:p>
        </p:txBody>
      </p:sp>
      <p:pic>
        <p:nvPicPr>
          <p:cNvPr id="4" name="Picture 3">
            <a:extLst>
              <a:ext uri="{FF2B5EF4-FFF2-40B4-BE49-F238E27FC236}">
                <a16:creationId xmlns:a16="http://schemas.microsoft.com/office/drawing/2014/main" id="{1B20BF3F-F160-4FA0-B096-66DAE831C3B3}"/>
              </a:ext>
            </a:extLst>
          </p:cNvPr>
          <p:cNvPicPr>
            <a:picLocks noChangeAspect="1"/>
          </p:cNvPicPr>
          <p:nvPr/>
        </p:nvPicPr>
        <p:blipFill>
          <a:blip r:embed="rId2"/>
          <a:stretch>
            <a:fillRect/>
          </a:stretch>
        </p:blipFill>
        <p:spPr>
          <a:xfrm>
            <a:off x="598999" y="618517"/>
            <a:ext cx="5497002" cy="5567597"/>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5E1276B9-AA0C-40DE-80F7-81559811551F}"/>
              </a:ext>
            </a:extLst>
          </p:cNvPr>
          <p:cNvPicPr>
            <a:picLocks noGrp="1" noChangeAspect="1"/>
          </p:cNvPicPr>
          <p:nvPr>
            <p:ph sz="quarter" idx="13"/>
          </p:nvPr>
        </p:nvPicPr>
        <p:blipFill>
          <a:blip r:embed="rId3"/>
          <a:stretch>
            <a:fillRect/>
          </a:stretch>
        </p:blipFill>
        <p:spPr>
          <a:xfrm>
            <a:off x="6337190" y="618517"/>
            <a:ext cx="5255811" cy="55675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0500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DD42-6D20-4407-A7D2-FD1BD0981047}"/>
              </a:ext>
            </a:extLst>
          </p:cNvPr>
          <p:cNvSpPr>
            <a:spLocks noGrp="1"/>
          </p:cNvSpPr>
          <p:nvPr>
            <p:ph type="title"/>
          </p:nvPr>
        </p:nvSpPr>
        <p:spPr>
          <a:xfrm>
            <a:off x="702366" y="618517"/>
            <a:ext cx="5393634" cy="5480133"/>
          </a:xfrm>
        </p:spPr>
        <p:txBody>
          <a:bodyPr/>
          <a:lstStyle/>
          <a:p>
            <a:endParaRPr lang="en-IN" dirty="0"/>
          </a:p>
        </p:txBody>
      </p:sp>
      <p:pic>
        <p:nvPicPr>
          <p:cNvPr id="4" name="Picture 3">
            <a:extLst>
              <a:ext uri="{FF2B5EF4-FFF2-40B4-BE49-F238E27FC236}">
                <a16:creationId xmlns:a16="http://schemas.microsoft.com/office/drawing/2014/main" id="{72D01479-3C4A-4BB7-B99A-CBBFE23FAAC9}"/>
              </a:ext>
            </a:extLst>
          </p:cNvPr>
          <p:cNvPicPr>
            <a:picLocks noChangeAspect="1"/>
          </p:cNvPicPr>
          <p:nvPr/>
        </p:nvPicPr>
        <p:blipFill>
          <a:blip r:embed="rId2"/>
          <a:stretch>
            <a:fillRect/>
          </a:stretch>
        </p:blipFill>
        <p:spPr>
          <a:xfrm>
            <a:off x="498476" y="618516"/>
            <a:ext cx="5528614" cy="5480131"/>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D5C73884-0C64-496F-824B-C7C5616356AE}"/>
              </a:ext>
            </a:extLst>
          </p:cNvPr>
          <p:cNvPicPr>
            <a:picLocks noGrp="1" noChangeAspect="1"/>
          </p:cNvPicPr>
          <p:nvPr>
            <p:ph sz="quarter" idx="13"/>
          </p:nvPr>
        </p:nvPicPr>
        <p:blipFill rotWithShape="1">
          <a:blip r:embed="rId3"/>
          <a:srcRect b="1741"/>
          <a:stretch/>
        </p:blipFill>
        <p:spPr>
          <a:xfrm>
            <a:off x="6241774" y="618516"/>
            <a:ext cx="5311471" cy="54801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6483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9ABA0-EC21-4C9B-A01D-40FEA594B554}"/>
              </a:ext>
            </a:extLst>
          </p:cNvPr>
          <p:cNvSpPr>
            <a:spLocks noGrp="1"/>
          </p:cNvSpPr>
          <p:nvPr>
            <p:ph type="title"/>
          </p:nvPr>
        </p:nvSpPr>
        <p:spPr>
          <a:xfrm>
            <a:off x="913775" y="618517"/>
            <a:ext cx="10364451" cy="2434784"/>
          </a:xfrm>
        </p:spPr>
        <p:txBody>
          <a:bodyPr/>
          <a:lstStyle/>
          <a:p>
            <a:endParaRPr lang="en-IN" dirty="0"/>
          </a:p>
        </p:txBody>
      </p:sp>
      <p:pic>
        <p:nvPicPr>
          <p:cNvPr id="4" name="Picture 3">
            <a:extLst>
              <a:ext uri="{FF2B5EF4-FFF2-40B4-BE49-F238E27FC236}">
                <a16:creationId xmlns:a16="http://schemas.microsoft.com/office/drawing/2014/main" id="{984C9ED9-BDE0-422B-8428-F3093617918B}"/>
              </a:ext>
            </a:extLst>
          </p:cNvPr>
          <p:cNvPicPr>
            <a:picLocks noChangeAspect="1"/>
          </p:cNvPicPr>
          <p:nvPr/>
        </p:nvPicPr>
        <p:blipFill rotWithShape="1">
          <a:blip r:embed="rId2"/>
          <a:srcRect t="2759" b="4781"/>
          <a:stretch/>
        </p:blipFill>
        <p:spPr>
          <a:xfrm>
            <a:off x="834887" y="618517"/>
            <a:ext cx="10535477" cy="5456279"/>
          </a:xfrm>
          <a:prstGeom prst="rect">
            <a:avLst/>
          </a:prstGeom>
          <a:ln>
            <a:noFill/>
          </a:ln>
          <a:effectLst>
            <a:outerShdw blurRad="292100" dist="139700" dir="2700000" algn="tl" rotWithShape="0">
              <a:srgbClr val="333333">
                <a:alpha val="65000"/>
              </a:srgbClr>
            </a:outerShdw>
          </a:effectLst>
        </p:spPr>
      </p:pic>
      <p:sp>
        <p:nvSpPr>
          <p:cNvPr id="7" name="Content Placeholder 6">
            <a:extLst>
              <a:ext uri="{FF2B5EF4-FFF2-40B4-BE49-F238E27FC236}">
                <a16:creationId xmlns:a16="http://schemas.microsoft.com/office/drawing/2014/main" id="{9962BD50-96A2-4FF5-8B5F-79E24AFC1413}"/>
              </a:ext>
            </a:extLst>
          </p:cNvPr>
          <p:cNvSpPr>
            <a:spLocks noGrp="1"/>
          </p:cNvSpPr>
          <p:nvPr>
            <p:ph sz="quarter" idx="13"/>
          </p:nvPr>
        </p:nvSpPr>
        <p:spPr/>
        <p:txBody>
          <a:bodyPr/>
          <a:lstStyle/>
          <a:p>
            <a:endParaRPr lang="en-IN" dirty="0"/>
          </a:p>
        </p:txBody>
      </p:sp>
    </p:spTree>
    <p:extLst>
      <p:ext uri="{BB962C8B-B14F-4D97-AF65-F5344CB8AC3E}">
        <p14:creationId xmlns:p14="http://schemas.microsoft.com/office/powerpoint/2010/main" val="2797016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F87A5-F6CF-41B7-B0EE-E04711341206}"/>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35E42D48-3C6A-4B98-BC3A-3E6FA7D32243}"/>
              </a:ext>
            </a:extLst>
          </p:cNvPr>
          <p:cNvPicPr>
            <a:picLocks noGrp="1" noChangeAspect="1"/>
          </p:cNvPicPr>
          <p:nvPr>
            <p:ph sz="quarter" idx="13"/>
          </p:nvPr>
        </p:nvPicPr>
        <p:blipFill rotWithShape="1">
          <a:blip r:embed="rId2"/>
          <a:srcRect t="3445" b="4933"/>
          <a:stretch/>
        </p:blipFill>
        <p:spPr>
          <a:xfrm>
            <a:off x="811034" y="618516"/>
            <a:ext cx="10559332" cy="53290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3605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2C0CE-DA07-4249-A9BF-20C4E2BB19D4}"/>
              </a:ext>
            </a:extLst>
          </p:cNvPr>
          <p:cNvPicPr>
            <a:picLocks noChangeAspect="1"/>
          </p:cNvPicPr>
          <p:nvPr/>
        </p:nvPicPr>
        <p:blipFill>
          <a:blip r:embed="rId2"/>
          <a:stretch>
            <a:fillRect/>
          </a:stretch>
        </p:blipFill>
        <p:spPr>
          <a:xfrm>
            <a:off x="0" y="-111318"/>
            <a:ext cx="12192000" cy="2894275"/>
          </a:xfrm>
          <a:prstGeom prst="rect">
            <a:avLst/>
          </a:prstGeom>
        </p:spPr>
      </p:pic>
      <p:sp>
        <p:nvSpPr>
          <p:cNvPr id="2" name="Title 1">
            <a:extLst>
              <a:ext uri="{FF2B5EF4-FFF2-40B4-BE49-F238E27FC236}">
                <a16:creationId xmlns:a16="http://schemas.microsoft.com/office/drawing/2014/main" id="{9E2B01DD-F383-4C64-A3D0-B1EC740C4209}"/>
              </a:ext>
            </a:extLst>
          </p:cNvPr>
          <p:cNvSpPr>
            <a:spLocks noGrp="1"/>
          </p:cNvSpPr>
          <p:nvPr>
            <p:ph type="title"/>
          </p:nvPr>
        </p:nvSpPr>
        <p:spPr>
          <a:xfrm>
            <a:off x="1502798" y="49035"/>
            <a:ext cx="8778240" cy="1740008"/>
          </a:xfrm>
        </p:spPr>
        <p:txBody>
          <a:bodyPr>
            <a:normAutofit/>
          </a:bodyPr>
          <a:lstStyle/>
          <a:p>
            <a:r>
              <a:rPr lang="en-US" sz="4000" b="1" dirty="0">
                <a:solidFill>
                  <a:schemeClr val="bg1"/>
                </a:solidFill>
              </a:rPr>
              <a:t>Analysis of amazon cell phone reviews using </a:t>
            </a:r>
            <a:r>
              <a:rPr lang="en-US" sz="4000" b="1" dirty="0" err="1">
                <a:solidFill>
                  <a:schemeClr val="bg1"/>
                </a:solidFill>
              </a:rPr>
              <a:t>ibm</a:t>
            </a:r>
            <a:r>
              <a:rPr lang="en-US" sz="4000" b="1" dirty="0">
                <a:solidFill>
                  <a:schemeClr val="bg1"/>
                </a:solidFill>
              </a:rPr>
              <a:t> cloud</a:t>
            </a:r>
            <a:endParaRPr lang="en-IN" sz="4000" b="1" dirty="0">
              <a:solidFill>
                <a:schemeClr val="bg1"/>
              </a:solidFill>
            </a:endParaRPr>
          </a:p>
        </p:txBody>
      </p:sp>
      <p:pic>
        <p:nvPicPr>
          <p:cNvPr id="9" name="Content Placeholder 5">
            <a:extLst>
              <a:ext uri="{FF2B5EF4-FFF2-40B4-BE49-F238E27FC236}">
                <a16:creationId xmlns:a16="http://schemas.microsoft.com/office/drawing/2014/main" id="{F702C511-8431-46BF-8938-7AEBF40787F9}"/>
              </a:ext>
            </a:extLst>
          </p:cNvPr>
          <p:cNvPicPr>
            <a:picLocks noGrp="1" noChangeAspect="1"/>
          </p:cNvPicPr>
          <p:nvPr>
            <p:ph sz="quarter" idx="13"/>
          </p:nvPr>
        </p:nvPicPr>
        <p:blipFill>
          <a:blip r:embed="rId3"/>
          <a:stretch>
            <a:fillRect/>
          </a:stretch>
        </p:blipFill>
        <p:spPr>
          <a:xfrm>
            <a:off x="0" y="2782957"/>
            <a:ext cx="7402664" cy="4075043"/>
          </a:xfrm>
        </p:spPr>
      </p:pic>
      <p:sp>
        <p:nvSpPr>
          <p:cNvPr id="11" name="TextBox 10">
            <a:extLst>
              <a:ext uri="{FF2B5EF4-FFF2-40B4-BE49-F238E27FC236}">
                <a16:creationId xmlns:a16="http://schemas.microsoft.com/office/drawing/2014/main" id="{1370FF5E-AF0B-419A-A9D0-6562C5E9C7CA}"/>
              </a:ext>
            </a:extLst>
          </p:cNvPr>
          <p:cNvSpPr txBox="1"/>
          <p:nvPr/>
        </p:nvSpPr>
        <p:spPr>
          <a:xfrm>
            <a:off x="7506031" y="3429000"/>
            <a:ext cx="4397072" cy="1538883"/>
          </a:xfrm>
          <a:prstGeom prst="rect">
            <a:avLst/>
          </a:prstGeom>
          <a:noFill/>
        </p:spPr>
        <p:txBody>
          <a:bodyPr wrap="square">
            <a:spAutoFit/>
          </a:bodyPr>
          <a:lstStyle/>
          <a:p>
            <a:pPr algn="ctr"/>
            <a:endParaRPr lang="en-US" dirty="0"/>
          </a:p>
          <a:p>
            <a:pPr algn="ctr"/>
            <a:r>
              <a:rPr lang="en-IN" dirty="0"/>
              <a:t>    </a:t>
            </a:r>
          </a:p>
          <a:p>
            <a:pPr algn="ctr"/>
            <a:r>
              <a:rPr lang="en-IN" dirty="0"/>
              <a:t> </a:t>
            </a:r>
            <a:r>
              <a:rPr lang="en-IN" sz="2000" dirty="0"/>
              <a:t>presented by:</a:t>
            </a:r>
          </a:p>
          <a:p>
            <a:pPr algn="ctr"/>
            <a:r>
              <a:rPr lang="en-IN" sz="2000" dirty="0"/>
              <a:t>Deena Tasleem</a:t>
            </a:r>
          </a:p>
          <a:p>
            <a:pPr algn="ctr"/>
            <a:r>
              <a:rPr lang="en-IN" dirty="0"/>
              <a:t>18UK1A0569</a:t>
            </a:r>
            <a:endParaRPr lang="en-US" dirty="0"/>
          </a:p>
        </p:txBody>
      </p:sp>
    </p:spTree>
    <p:extLst>
      <p:ext uri="{BB962C8B-B14F-4D97-AF65-F5344CB8AC3E}">
        <p14:creationId xmlns:p14="http://schemas.microsoft.com/office/powerpoint/2010/main" val="2743307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09299-72AC-4E5E-9D01-8B61F233418F}"/>
              </a:ext>
            </a:extLst>
          </p:cNvPr>
          <p:cNvSpPr>
            <a:spLocks noGrp="1"/>
          </p:cNvSpPr>
          <p:nvPr>
            <p:ph type="title"/>
          </p:nvPr>
        </p:nvSpPr>
        <p:spPr>
          <a:xfrm>
            <a:off x="913775" y="618517"/>
            <a:ext cx="10364449" cy="1075111"/>
          </a:xfrm>
        </p:spPr>
        <p:txBody>
          <a:bodyPr>
            <a:normAutofit/>
          </a:bodyPr>
          <a:lstStyle/>
          <a:p>
            <a:r>
              <a:rPr lang="en-IN" sz="4000" b="1" u="sng" dirty="0">
                <a:solidFill>
                  <a:srgbClr val="C00000"/>
                </a:solidFill>
                <a:latin typeface="Castellar" panose="020A0402060406010301" pitchFamily="18" charset="0"/>
              </a:rPr>
              <a:t>OUTPUT</a:t>
            </a:r>
          </a:p>
        </p:txBody>
      </p:sp>
      <p:pic>
        <p:nvPicPr>
          <p:cNvPr id="4" name="Content Placeholder 3">
            <a:extLst>
              <a:ext uri="{FF2B5EF4-FFF2-40B4-BE49-F238E27FC236}">
                <a16:creationId xmlns:a16="http://schemas.microsoft.com/office/drawing/2014/main" id="{07FE2890-3E8B-41AC-B04C-4C7DA854283F}"/>
              </a:ext>
            </a:extLst>
          </p:cNvPr>
          <p:cNvPicPr>
            <a:picLocks noGrp="1" noChangeAspect="1"/>
          </p:cNvPicPr>
          <p:nvPr>
            <p:ph sz="quarter" idx="13"/>
          </p:nvPr>
        </p:nvPicPr>
        <p:blipFill>
          <a:blip r:embed="rId2"/>
          <a:stretch>
            <a:fillRect/>
          </a:stretch>
        </p:blipFill>
        <p:spPr>
          <a:xfrm>
            <a:off x="826936" y="1789471"/>
            <a:ext cx="10535477" cy="4213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9405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CEE5-0E98-47C6-B53D-141CB21F1E64}"/>
              </a:ext>
            </a:extLst>
          </p:cNvPr>
          <p:cNvSpPr>
            <a:spLocks noGrp="1"/>
          </p:cNvSpPr>
          <p:nvPr>
            <p:ph type="title"/>
          </p:nvPr>
        </p:nvSpPr>
        <p:spPr>
          <a:xfrm flipV="1">
            <a:off x="1963972" y="2751151"/>
            <a:ext cx="10864131" cy="262393"/>
          </a:xfrm>
        </p:spPr>
        <p:txBody>
          <a:bodyPr>
            <a:normAutofit fontScale="90000"/>
          </a:bodyPr>
          <a:lstStyle/>
          <a:p>
            <a:endParaRPr lang="en-IN" dirty="0"/>
          </a:p>
        </p:txBody>
      </p:sp>
      <p:pic>
        <p:nvPicPr>
          <p:cNvPr id="4" name="Content Placeholder 3">
            <a:extLst>
              <a:ext uri="{FF2B5EF4-FFF2-40B4-BE49-F238E27FC236}">
                <a16:creationId xmlns:a16="http://schemas.microsoft.com/office/drawing/2014/main" id="{CC33247B-3BC3-4AE1-802A-9979368BC7B6}"/>
              </a:ext>
            </a:extLst>
          </p:cNvPr>
          <p:cNvPicPr>
            <a:picLocks noGrp="1" noChangeAspect="1"/>
          </p:cNvPicPr>
          <p:nvPr>
            <p:ph sz="quarter" idx="13"/>
          </p:nvPr>
        </p:nvPicPr>
        <p:blipFill>
          <a:blip r:embed="rId2"/>
          <a:stretch>
            <a:fillRect/>
          </a:stretch>
        </p:blipFill>
        <p:spPr>
          <a:xfrm>
            <a:off x="1" y="471115"/>
            <a:ext cx="12191999" cy="5740842"/>
          </a:xfrm>
          <a:prstGeom prst="rect">
            <a:avLst/>
          </a:prstGeom>
        </p:spPr>
      </p:pic>
      <p:sp>
        <p:nvSpPr>
          <p:cNvPr id="6" name="TextBox 5">
            <a:extLst>
              <a:ext uri="{FF2B5EF4-FFF2-40B4-BE49-F238E27FC236}">
                <a16:creationId xmlns:a16="http://schemas.microsoft.com/office/drawing/2014/main" id="{58E5435E-E00C-4E30-825C-8E4165F00641}"/>
              </a:ext>
            </a:extLst>
          </p:cNvPr>
          <p:cNvSpPr txBox="1"/>
          <p:nvPr/>
        </p:nvSpPr>
        <p:spPr>
          <a:xfrm>
            <a:off x="55658" y="383807"/>
            <a:ext cx="12136342" cy="6367384"/>
          </a:xfrm>
          <a:prstGeom prst="rect">
            <a:avLst/>
          </a:prstGeom>
          <a:noFill/>
        </p:spPr>
        <p:txBody>
          <a:bodyPr wrap="square">
            <a:spAutoFit/>
          </a:bodyPr>
          <a:lstStyle/>
          <a:p>
            <a:pPr marL="342900" indent="-342900">
              <a:lnSpc>
                <a:spcPct val="150000"/>
              </a:lnSpc>
              <a:spcAft>
                <a:spcPts val="1000"/>
              </a:spcAft>
              <a:buFont typeface="Wingdings" panose="05000000000000000000" pitchFamily="2" charset="2"/>
              <a:buChar char="§"/>
            </a:pPr>
            <a:r>
              <a:rPr lang="en-US" sz="2400" b="1" u="sng"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Advantages: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1.By using sentiment analysis, you gauge how customers feel about different areas of your business without having to read thousands of customer comments at once.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2.</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Increases confidence in new customers and will save their time.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3.Brings credibility to products and the company.</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4.Knowing which product works best.</a:t>
            </a:r>
          </a:p>
          <a:p>
            <a:pPr marL="285750" indent="-285750">
              <a:lnSpc>
                <a:spcPct val="150000"/>
              </a:lnSpc>
              <a:spcAft>
                <a:spcPts val="1000"/>
              </a:spcAft>
              <a:buFont typeface="Wingdings" panose="05000000000000000000" pitchFamily="2" charset="2"/>
              <a:buChar char="§"/>
            </a:pPr>
            <a:r>
              <a:rPr lang="en-US" sz="1800" b="1" dirty="0">
                <a:solidFill>
                  <a:srgbClr val="C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US" sz="2400" b="1" u="sng" dirty="0">
                <a:solidFill>
                  <a:srgbClr val="C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Disadvantages:</a:t>
            </a:r>
            <a:endParaRPr lang="en-IN" sz="2400" b="1"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1. One negative review of a product or business can skew a potential customer’s view of them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2.We need to keep reviews current and up to date. Otherwise they will seem out of date and irrelevant.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3.Disgruntled customers have the freedom to say whatever they like. This could lead to malicious or damaging information being posted.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4.Lack of touch or feel of products during online shopping is a drawback.</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1361561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85EA-8684-43A5-B1F4-09E3535ED659}"/>
              </a:ext>
            </a:extLst>
          </p:cNvPr>
          <p:cNvSpPr>
            <a:spLocks noGrp="1"/>
          </p:cNvSpPr>
          <p:nvPr>
            <p:ph type="title"/>
          </p:nvPr>
        </p:nvSpPr>
        <p:spPr>
          <a:xfrm>
            <a:off x="2356377" y="1441898"/>
            <a:ext cx="4127352" cy="860426"/>
          </a:xfrm>
        </p:spPr>
        <p:txBody>
          <a:bodyPr>
            <a:norm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6A19D1B6-36AD-4EC2-B07C-7F6667A3151A}"/>
              </a:ext>
            </a:extLst>
          </p:cNvPr>
          <p:cNvSpPr>
            <a:spLocks noGrp="1"/>
          </p:cNvSpPr>
          <p:nvPr>
            <p:ph sz="quarter" idx="13"/>
          </p:nvPr>
        </p:nvSpPr>
        <p:spPr>
          <a:xfrm>
            <a:off x="3171947" y="2555514"/>
            <a:ext cx="3522428" cy="3898790"/>
          </a:xfrm>
        </p:spPr>
        <p:txBody>
          <a:bodyPr>
            <a:normAutofit/>
          </a:bodyPr>
          <a:lstStyle/>
          <a:p>
            <a:pPr lvl="3" algn="just"/>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FF3F0A9-BAC8-4010-8DBA-6E390310896A}"/>
              </a:ext>
            </a:extLst>
          </p:cNvPr>
          <p:cNvPicPr>
            <a:picLocks noChangeAspect="1"/>
          </p:cNvPicPr>
          <p:nvPr/>
        </p:nvPicPr>
        <p:blipFill>
          <a:blip r:embed="rId2"/>
          <a:stretch>
            <a:fillRect/>
          </a:stretch>
        </p:blipFill>
        <p:spPr>
          <a:xfrm>
            <a:off x="0" y="806245"/>
            <a:ext cx="12192000" cy="5152103"/>
          </a:xfrm>
          <a:prstGeom prst="rect">
            <a:avLst/>
          </a:prstGeom>
        </p:spPr>
      </p:pic>
      <p:pic>
        <p:nvPicPr>
          <p:cNvPr id="8" name="Picture 7">
            <a:extLst>
              <a:ext uri="{FF2B5EF4-FFF2-40B4-BE49-F238E27FC236}">
                <a16:creationId xmlns:a16="http://schemas.microsoft.com/office/drawing/2014/main" id="{E363EA7C-EA26-4930-960B-1CDA6B7213AF}"/>
              </a:ext>
            </a:extLst>
          </p:cNvPr>
          <p:cNvPicPr>
            <a:picLocks noChangeAspect="1"/>
          </p:cNvPicPr>
          <p:nvPr/>
        </p:nvPicPr>
        <p:blipFill>
          <a:blip r:embed="rId3"/>
          <a:stretch>
            <a:fillRect/>
          </a:stretch>
        </p:blipFill>
        <p:spPr>
          <a:xfrm>
            <a:off x="2804160" y="985253"/>
            <a:ext cx="6126480" cy="1254847"/>
          </a:xfrm>
          <a:prstGeom prst="rect">
            <a:avLst/>
          </a:prstGeom>
        </p:spPr>
      </p:pic>
      <p:sp>
        <p:nvSpPr>
          <p:cNvPr id="12" name="TextBox 11">
            <a:extLst>
              <a:ext uri="{FF2B5EF4-FFF2-40B4-BE49-F238E27FC236}">
                <a16:creationId xmlns:a16="http://schemas.microsoft.com/office/drawing/2014/main" id="{C0C18C6F-3B03-4BB4-BE5C-45829409C240}"/>
              </a:ext>
            </a:extLst>
          </p:cNvPr>
          <p:cNvSpPr txBox="1"/>
          <p:nvPr/>
        </p:nvSpPr>
        <p:spPr>
          <a:xfrm>
            <a:off x="2019632" y="2396510"/>
            <a:ext cx="8364772" cy="1708288"/>
          </a:xfrm>
          <a:prstGeom prst="rect">
            <a:avLst/>
          </a:prstGeom>
          <a:noFill/>
        </p:spPr>
        <p:txBody>
          <a:bodyPr wrap="square">
            <a:spAutoFit/>
          </a:bodyPr>
          <a:lstStyle/>
          <a:p>
            <a:pPr marL="285750" indent="-285750">
              <a:lnSpc>
                <a:spcPct val="150000"/>
              </a:lnSpc>
              <a:buFont typeface="Wingdings" panose="05000000000000000000" pitchFamily="2" charset="2"/>
              <a:buChar cha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63% of customers are more likely to purchase from a site which has user reviews. Also to make them user friendly and easy for customers, my project analyses whether the review is a positive or a negative review and allows the customer to make good decisions.</a:t>
            </a:r>
            <a:endParaRPr lang="en-IN" dirty="0"/>
          </a:p>
        </p:txBody>
      </p:sp>
    </p:spTree>
    <p:extLst>
      <p:ext uri="{BB962C8B-B14F-4D97-AF65-F5344CB8AC3E}">
        <p14:creationId xmlns:p14="http://schemas.microsoft.com/office/powerpoint/2010/main" val="1062398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B108F-A97F-494B-9291-FDAE5DBBD5D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E763C98-CB00-48D4-8F5C-18A51D3669C0}"/>
              </a:ext>
            </a:extLst>
          </p:cNvPr>
          <p:cNvPicPr>
            <a:picLocks noGrp="1" noChangeAspect="1"/>
          </p:cNvPicPr>
          <p:nvPr>
            <p:ph sz="quarter" idx="13"/>
          </p:nvPr>
        </p:nvPicPr>
        <p:blipFill>
          <a:blip r:embed="rId2"/>
          <a:stretch>
            <a:fillRect/>
          </a:stretch>
        </p:blipFill>
        <p:spPr>
          <a:xfrm>
            <a:off x="0" y="0"/>
            <a:ext cx="12192000" cy="6857999"/>
          </a:xfrm>
        </p:spPr>
      </p:pic>
    </p:spTree>
    <p:extLst>
      <p:ext uri="{BB962C8B-B14F-4D97-AF65-F5344CB8AC3E}">
        <p14:creationId xmlns:p14="http://schemas.microsoft.com/office/powerpoint/2010/main" val="2665507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E33B-23F7-40B3-B00E-419783D198C4}"/>
              </a:ext>
            </a:extLst>
          </p:cNvPr>
          <p:cNvSpPr>
            <a:spLocks noGrp="1"/>
          </p:cNvSpPr>
          <p:nvPr>
            <p:ph type="title"/>
          </p:nvPr>
        </p:nvSpPr>
        <p:spPr>
          <a:xfrm>
            <a:off x="3101010" y="1176793"/>
            <a:ext cx="4206240" cy="469127"/>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16" name="TextBox 15">
            <a:extLst>
              <a:ext uri="{FF2B5EF4-FFF2-40B4-BE49-F238E27FC236}">
                <a16:creationId xmlns:a16="http://schemas.microsoft.com/office/drawing/2014/main" id="{B5FE2DF9-2E57-44FB-AF53-6EF7AABEB3AD}"/>
              </a:ext>
            </a:extLst>
          </p:cNvPr>
          <p:cNvSpPr txBox="1"/>
          <p:nvPr/>
        </p:nvSpPr>
        <p:spPr>
          <a:xfrm>
            <a:off x="3483155" y="2679159"/>
            <a:ext cx="2798377" cy="722377"/>
          </a:xfrm>
          <a:prstGeom prst="rect">
            <a:avLst/>
          </a:prstGeom>
          <a:noFill/>
        </p:spPr>
        <p:txBody>
          <a:bodyPr wrap="square">
            <a:spAutoFit/>
          </a:bodyPr>
          <a:lstStyle/>
          <a:p>
            <a:pPr algn="just">
              <a:lnSpc>
                <a:spcPct val="115000"/>
              </a:lnSpc>
              <a:spcAft>
                <a:spcPts val="1000"/>
              </a:spcAft>
            </a:pPr>
            <a:endParaRPr lang="en-IN" sz="1800" dirty="0">
              <a:effectLst/>
              <a:latin typeface="Times New Roman" panose="02020603050405020304" pitchFamily="18" charset="0"/>
              <a:ea typeface="DengXian" panose="020B0503020204020204" pitchFamily="2" charset="-122"/>
              <a:cs typeface="Times New Roman" panose="02020603050405020304" pitchFamily="18" charset="0"/>
            </a:endParaRPr>
          </a:p>
          <a:p>
            <a:pPr algn="just">
              <a:lnSpc>
                <a:spcPct val="115000"/>
              </a:lnSpc>
              <a:spcAft>
                <a:spcPts val="1000"/>
              </a:spcAft>
            </a:pPr>
            <a:endParaRPr lang="en-IN" sz="1100" dirty="0">
              <a:effectLst/>
              <a:latin typeface="Calibri" panose="020F0502020204030204" pitchFamily="34" charset="0"/>
              <a:ea typeface="DengXian" panose="020B0503020204020204"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4BE9D60E-1F15-439B-A6FD-612F5AE0CDE1}"/>
              </a:ext>
            </a:extLst>
          </p:cNvPr>
          <p:cNvSpPr txBox="1"/>
          <p:nvPr/>
        </p:nvSpPr>
        <p:spPr>
          <a:xfrm>
            <a:off x="6456459" y="3336635"/>
            <a:ext cx="5216056" cy="2308324"/>
          </a:xfrm>
          <a:prstGeom prst="rect">
            <a:avLst/>
          </a:prstGeom>
          <a:noFill/>
        </p:spPr>
        <p:txBody>
          <a:bodyPr wrap="square">
            <a:spAutoFit/>
          </a:bodyPr>
          <a:lstStyle/>
          <a:p>
            <a:pPr algn="just"/>
            <a:endParaRPr lang="en-IN" sz="1800" dirty="0">
              <a:effectLst/>
              <a:latin typeface="Times New Roman" panose="02020603050405020304" pitchFamily="18" charset="0"/>
              <a:ea typeface="DengXian" panose="020B0503020204020204" pitchFamily="2" charset="-122"/>
            </a:endParaRPr>
          </a:p>
          <a:p>
            <a:pPr algn="just"/>
            <a:r>
              <a:rPr lang="en-IN" sz="1800" dirty="0">
                <a:effectLst/>
                <a:latin typeface="Times New Roman" panose="02020603050405020304" pitchFamily="18" charset="0"/>
                <a:ea typeface="DengXian" panose="020B0503020204020204" pitchFamily="2" charset="-122"/>
              </a:rPr>
              <a:t>My</a:t>
            </a:r>
            <a:r>
              <a:rPr lang="en-IN" sz="1800" dirty="0">
                <a:solidFill>
                  <a:srgbClr val="000000"/>
                </a:solidFill>
                <a:effectLst/>
                <a:latin typeface="Times New Roman" panose="02020603050405020304" pitchFamily="18" charset="0"/>
                <a:ea typeface="DengXian" panose="020B0503020204020204" pitchFamily="2" charset="-122"/>
              </a:rPr>
              <a:t> project aims at building a model to predict the helpfulness of the review and the rating based on the review text. Corpus-based and knowledge-based methods can be used to determine the semantic similarity of review text. </a:t>
            </a:r>
            <a:r>
              <a:rPr lang="en-IN" sz="1800" dirty="0">
                <a:effectLst/>
                <a:latin typeface="Times New Roman" panose="02020603050405020304" pitchFamily="18" charset="0"/>
                <a:ea typeface="DengXian" panose="020B0503020204020204" pitchFamily="2" charset="-122"/>
              </a:rPr>
              <a:t>I</a:t>
            </a:r>
            <a:r>
              <a:rPr lang="en-IN" sz="1800" dirty="0">
                <a:solidFill>
                  <a:srgbClr val="000000"/>
                </a:solidFill>
                <a:effectLst/>
                <a:latin typeface="Times New Roman" panose="02020603050405020304" pitchFamily="18" charset="0"/>
                <a:ea typeface="DengXian" panose="020B0503020204020204" pitchFamily="2" charset="-122"/>
              </a:rPr>
              <a:t> used Natural language processing to analyse the sentiment (positive or a negative) of the given review</a:t>
            </a:r>
            <a:endParaRPr lang="en-IN" dirty="0"/>
          </a:p>
        </p:txBody>
      </p:sp>
      <p:pic>
        <p:nvPicPr>
          <p:cNvPr id="5" name="Content Placeholder 4">
            <a:extLst>
              <a:ext uri="{FF2B5EF4-FFF2-40B4-BE49-F238E27FC236}">
                <a16:creationId xmlns:a16="http://schemas.microsoft.com/office/drawing/2014/main" id="{EE810E4A-0ABA-4342-9D37-05341454B59C}"/>
              </a:ext>
            </a:extLst>
          </p:cNvPr>
          <p:cNvPicPr>
            <a:picLocks noGrp="1" noChangeAspect="1"/>
          </p:cNvPicPr>
          <p:nvPr>
            <p:ph sz="quarter" idx="13"/>
          </p:nvPr>
        </p:nvPicPr>
        <p:blipFill>
          <a:blip r:embed="rId2"/>
          <a:stretch>
            <a:fillRect/>
          </a:stretch>
        </p:blipFill>
        <p:spPr>
          <a:xfrm>
            <a:off x="0" y="708264"/>
            <a:ext cx="12192001" cy="5613621"/>
          </a:xfrm>
        </p:spPr>
      </p:pic>
      <p:sp>
        <p:nvSpPr>
          <p:cNvPr id="9" name="TextBox 8">
            <a:extLst>
              <a:ext uri="{FF2B5EF4-FFF2-40B4-BE49-F238E27FC236}">
                <a16:creationId xmlns:a16="http://schemas.microsoft.com/office/drawing/2014/main" id="{FE60A99E-7765-437B-8CC7-91FBBC7C6D86}"/>
              </a:ext>
            </a:extLst>
          </p:cNvPr>
          <p:cNvSpPr txBox="1"/>
          <p:nvPr/>
        </p:nvSpPr>
        <p:spPr>
          <a:xfrm>
            <a:off x="3419061" y="1057413"/>
            <a:ext cx="6330565" cy="707886"/>
          </a:xfrm>
          <a:prstGeom prst="rect">
            <a:avLst/>
          </a:prstGeom>
          <a:noFill/>
        </p:spPr>
        <p:txBody>
          <a:bodyPr wrap="square">
            <a:spAutoFit/>
          </a:bodyPr>
          <a:lstStyle/>
          <a:p>
            <a:r>
              <a:rPr kumimoji="0" lang="en-US" sz="4000" b="1" i="0" u="sng" strike="noStrike" kern="1200" cap="all" spc="0" normalizeH="0" baseline="0" noProof="0" dirty="0">
                <a:ln>
                  <a:noFill/>
                </a:ln>
                <a:solidFill>
                  <a:srgbClr val="C00000"/>
                </a:solidFill>
                <a:effectLst/>
                <a:uLnTx/>
                <a:uFillTx/>
                <a:latin typeface="Castellar" panose="020A0402060406010301" pitchFamily="18" charset="0"/>
                <a:ea typeface="+mj-ea"/>
                <a:cs typeface="+mj-cs"/>
              </a:rPr>
              <a:t>introduction</a:t>
            </a:r>
            <a:endParaRPr lang="en-IN" dirty="0"/>
          </a:p>
        </p:txBody>
      </p:sp>
      <p:sp>
        <p:nvSpPr>
          <p:cNvPr id="13" name="TextBox 12">
            <a:extLst>
              <a:ext uri="{FF2B5EF4-FFF2-40B4-BE49-F238E27FC236}">
                <a16:creationId xmlns:a16="http://schemas.microsoft.com/office/drawing/2014/main" id="{59E51AFF-A113-49B3-AB67-9B9CA4579174}"/>
              </a:ext>
            </a:extLst>
          </p:cNvPr>
          <p:cNvSpPr txBox="1"/>
          <p:nvPr/>
        </p:nvSpPr>
        <p:spPr>
          <a:xfrm>
            <a:off x="0" y="2168744"/>
            <a:ext cx="12125739" cy="1709892"/>
          </a:xfrm>
          <a:prstGeom prst="rect">
            <a:avLst/>
          </a:prstGeom>
          <a:noFill/>
        </p:spPr>
        <p:txBody>
          <a:bodyPr wrap="square">
            <a:spAutoFit/>
          </a:bodyPr>
          <a:lstStyle/>
          <a:p>
            <a:pPr algn="just">
              <a:lnSpc>
                <a:spcPct val="150000"/>
              </a:lnSpc>
              <a:spcAft>
                <a:spcPts val="1000"/>
              </a:spcAft>
            </a:pPr>
            <a:r>
              <a:rPr lang="en-IN" sz="1800" dirty="0">
                <a:effectLst/>
                <a:latin typeface="Times New Roman" panose="02020603050405020304" pitchFamily="18" charset="0"/>
                <a:ea typeface="DengXian" panose="020B0503020204020204" pitchFamily="2" charset="-122"/>
                <a:cs typeface="Times New Roman" panose="02020603050405020304" pitchFamily="18" charset="0"/>
              </a:rPr>
              <a:t>The smart phone market has been growing increasingly, not only in the conventional sales but has also been penetrating in the online shop. But not all smart phones have good quality to support the needs of consumers and it is to be noticed by the consumer. Before consumers decide to buy a smart phone, they should know the details of the specifications and functions of the smart phone, it can be learned from results of a review of smart phone users.</a:t>
            </a:r>
            <a:endParaRPr lang="en-IN" sz="1100" dirty="0">
              <a:effectLst/>
              <a:latin typeface="Calibri" panose="020F0502020204030204" pitchFamily="34" charset="0"/>
              <a:ea typeface="DengXian" panose="020B0503020204020204" pitchFamily="2" charset="-122"/>
              <a:cs typeface="Times New Roman" panose="02020603050405020304" pitchFamily="18" charset="0"/>
            </a:endParaRPr>
          </a:p>
        </p:txBody>
      </p:sp>
      <p:sp>
        <p:nvSpPr>
          <p:cNvPr id="15" name="TextBox 14">
            <a:extLst>
              <a:ext uri="{FF2B5EF4-FFF2-40B4-BE49-F238E27FC236}">
                <a16:creationId xmlns:a16="http://schemas.microsoft.com/office/drawing/2014/main" id="{79155217-AA09-4136-8812-1A525147A70F}"/>
              </a:ext>
            </a:extLst>
          </p:cNvPr>
          <p:cNvSpPr txBox="1"/>
          <p:nvPr/>
        </p:nvSpPr>
        <p:spPr>
          <a:xfrm>
            <a:off x="-1" y="4107762"/>
            <a:ext cx="12125739" cy="1293111"/>
          </a:xfrm>
          <a:prstGeom prst="rect">
            <a:avLst/>
          </a:prstGeom>
          <a:noFill/>
        </p:spPr>
        <p:txBody>
          <a:bodyPr wrap="square">
            <a:spAutoFit/>
          </a:bodyPr>
          <a:lstStyle/>
          <a:p>
            <a:pPr algn="just">
              <a:lnSpc>
                <a:spcPct val="150000"/>
              </a:lnSpc>
            </a:pPr>
            <a:r>
              <a:rPr lang="en-IN" sz="1800" dirty="0">
                <a:effectLst/>
                <a:latin typeface="Times New Roman" panose="02020603050405020304" pitchFamily="18" charset="0"/>
                <a:ea typeface="DengXian" panose="020B0503020204020204" pitchFamily="2" charset="-122"/>
              </a:rPr>
              <a:t>My</a:t>
            </a:r>
            <a:r>
              <a:rPr lang="en-IN" sz="1800" dirty="0">
                <a:solidFill>
                  <a:srgbClr val="000000"/>
                </a:solidFill>
                <a:effectLst/>
                <a:latin typeface="Times New Roman" panose="02020603050405020304" pitchFamily="18" charset="0"/>
                <a:ea typeface="DengXian" panose="020B0503020204020204" pitchFamily="2" charset="-122"/>
              </a:rPr>
              <a:t> project aims at building a model to predict the helpfulness of the review and the rating based on the review text. Corpus-based and knowledge-based methods can be used to determine the semantic similarity of review text. </a:t>
            </a:r>
            <a:r>
              <a:rPr lang="en-IN" sz="1800" dirty="0">
                <a:effectLst/>
                <a:latin typeface="Times New Roman" panose="02020603050405020304" pitchFamily="18" charset="0"/>
                <a:ea typeface="DengXian" panose="020B0503020204020204" pitchFamily="2" charset="-122"/>
              </a:rPr>
              <a:t>I</a:t>
            </a:r>
            <a:r>
              <a:rPr lang="en-IN" sz="1800" dirty="0">
                <a:solidFill>
                  <a:srgbClr val="000000"/>
                </a:solidFill>
                <a:effectLst/>
                <a:latin typeface="Times New Roman" panose="02020603050405020304" pitchFamily="18" charset="0"/>
                <a:ea typeface="DengXian" panose="020B0503020204020204" pitchFamily="2" charset="-122"/>
              </a:rPr>
              <a:t> used Natural language processing to analyse the sentiment (positive or a negative) of the given review</a:t>
            </a:r>
            <a:endParaRPr lang="en-IN" dirty="0"/>
          </a:p>
        </p:txBody>
      </p:sp>
    </p:spTree>
    <p:extLst>
      <p:ext uri="{BB962C8B-B14F-4D97-AF65-F5344CB8AC3E}">
        <p14:creationId xmlns:p14="http://schemas.microsoft.com/office/powerpoint/2010/main" val="2616191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17715-B3E7-4AFB-B54F-E715DCE7DAAE}"/>
              </a:ext>
            </a:extLst>
          </p:cNvPr>
          <p:cNvSpPr>
            <a:spLocks noGrp="1"/>
          </p:cNvSpPr>
          <p:nvPr>
            <p:ph sz="quarter" idx="13"/>
          </p:nvPr>
        </p:nvSpPr>
        <p:spPr>
          <a:xfrm>
            <a:off x="803083" y="2557591"/>
            <a:ext cx="5796500" cy="3835258"/>
          </a:xfrm>
        </p:spPr>
        <p:txBody>
          <a:bodyPr>
            <a:normAutofit/>
          </a:bodyPr>
          <a:lstStyle/>
          <a:p>
            <a:pPr>
              <a:buFont typeface="Wingdings" panose="05000000000000000000" pitchFamily="2" charset="2"/>
              <a:buChar char="§"/>
            </a:pPr>
            <a:endParaRPr lang="en-IN" cap="none" dirty="0">
              <a:latin typeface="Arial" panose="020B0604020202020204" pitchFamily="34" charset="0"/>
              <a:cs typeface="Arial" panose="020B0604020202020204" pitchFamily="34" charset="0"/>
            </a:endParaRPr>
          </a:p>
        </p:txBody>
      </p:sp>
      <p:pic>
        <p:nvPicPr>
          <p:cNvPr id="11" name="Content Placeholder 4">
            <a:extLst>
              <a:ext uri="{FF2B5EF4-FFF2-40B4-BE49-F238E27FC236}">
                <a16:creationId xmlns:a16="http://schemas.microsoft.com/office/drawing/2014/main" id="{33EAFB0C-AEF9-431E-B55E-DC218BB61CDF}"/>
              </a:ext>
            </a:extLst>
          </p:cNvPr>
          <p:cNvPicPr>
            <a:picLocks noChangeAspect="1"/>
          </p:cNvPicPr>
          <p:nvPr/>
        </p:nvPicPr>
        <p:blipFill>
          <a:blip r:embed="rId2"/>
          <a:stretch>
            <a:fillRect/>
          </a:stretch>
        </p:blipFill>
        <p:spPr>
          <a:xfrm>
            <a:off x="0" y="393289"/>
            <a:ext cx="12192000" cy="6253317"/>
          </a:xfrm>
          <a:prstGeom prst="rect">
            <a:avLst/>
          </a:prstGeom>
        </p:spPr>
      </p:pic>
      <p:pic>
        <p:nvPicPr>
          <p:cNvPr id="16" name="Picture 15">
            <a:extLst>
              <a:ext uri="{FF2B5EF4-FFF2-40B4-BE49-F238E27FC236}">
                <a16:creationId xmlns:a16="http://schemas.microsoft.com/office/drawing/2014/main" id="{3397998F-E0B0-44A7-AC61-275FF15CF634}"/>
              </a:ext>
            </a:extLst>
          </p:cNvPr>
          <p:cNvPicPr>
            <a:picLocks noChangeAspect="1"/>
          </p:cNvPicPr>
          <p:nvPr/>
        </p:nvPicPr>
        <p:blipFill>
          <a:blip r:embed="rId3"/>
          <a:stretch>
            <a:fillRect/>
          </a:stretch>
        </p:blipFill>
        <p:spPr>
          <a:xfrm>
            <a:off x="209350" y="648722"/>
            <a:ext cx="3176846" cy="963251"/>
          </a:xfrm>
          <a:prstGeom prst="rect">
            <a:avLst/>
          </a:prstGeom>
        </p:spPr>
      </p:pic>
      <p:sp>
        <p:nvSpPr>
          <p:cNvPr id="18" name="Title 17">
            <a:extLst>
              <a:ext uri="{FF2B5EF4-FFF2-40B4-BE49-F238E27FC236}">
                <a16:creationId xmlns:a16="http://schemas.microsoft.com/office/drawing/2014/main" id="{8DAD0EBD-D4D9-41C2-A6ED-4B395D84DE67}"/>
              </a:ext>
            </a:extLst>
          </p:cNvPr>
          <p:cNvSpPr>
            <a:spLocks noGrp="1"/>
          </p:cNvSpPr>
          <p:nvPr>
            <p:ph type="title"/>
          </p:nvPr>
        </p:nvSpPr>
        <p:spPr>
          <a:xfrm>
            <a:off x="1856968" y="4430305"/>
            <a:ext cx="3058457" cy="1596177"/>
          </a:xfrm>
        </p:spPr>
        <p:txBody>
          <a:bodyPr/>
          <a:lstStyle/>
          <a:p>
            <a:endParaRPr lang="en-IN" dirty="0"/>
          </a:p>
        </p:txBody>
      </p:sp>
      <p:pic>
        <p:nvPicPr>
          <p:cNvPr id="19" name="Picture 18">
            <a:extLst>
              <a:ext uri="{FF2B5EF4-FFF2-40B4-BE49-F238E27FC236}">
                <a16:creationId xmlns:a16="http://schemas.microsoft.com/office/drawing/2014/main" id="{9727F6C3-0AB4-4F04-B1E1-D67FDEB44AC7}"/>
              </a:ext>
            </a:extLst>
          </p:cNvPr>
          <p:cNvPicPr>
            <a:picLocks noChangeAspect="1"/>
          </p:cNvPicPr>
          <p:nvPr/>
        </p:nvPicPr>
        <p:blipFill rotWithShape="1">
          <a:blip r:embed="rId4"/>
          <a:srcRect t="24851" r="44761" b="1434"/>
          <a:stretch/>
        </p:blipFill>
        <p:spPr>
          <a:xfrm>
            <a:off x="7088166" y="618517"/>
            <a:ext cx="4996190" cy="5745404"/>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422298DD-5A7C-4CEC-A4C0-7F55749FDD71}"/>
              </a:ext>
            </a:extLst>
          </p:cNvPr>
          <p:cNvSpPr txBox="1"/>
          <p:nvPr/>
        </p:nvSpPr>
        <p:spPr>
          <a:xfrm>
            <a:off x="247248" y="5879841"/>
            <a:ext cx="6277896" cy="523220"/>
          </a:xfrm>
          <a:prstGeom prst="rect">
            <a:avLst/>
          </a:prstGeom>
          <a:noFill/>
        </p:spPr>
        <p:txBody>
          <a:bodyPr wrap="square">
            <a:spAutoFit/>
          </a:bodyPr>
          <a:lstStyle/>
          <a:p>
            <a:r>
              <a:rPr lang="en-IN" sz="2800" b="1" u="sng" cap="none" dirty="0">
                <a:solidFill>
                  <a:schemeClr val="accent5">
                    <a:lumMod val="50000"/>
                  </a:schemeClr>
                </a:solidFill>
                <a:latin typeface="Arial" panose="020B0604020202020204" pitchFamily="34" charset="0"/>
                <a:cs typeface="Arial" panose="020B0604020202020204" pitchFamily="34" charset="0"/>
              </a:rPr>
              <a:t>DATA SOURCE</a:t>
            </a:r>
            <a:r>
              <a:rPr lang="en-IN" sz="2800" cap="none" dirty="0">
                <a:latin typeface="Arial" panose="020B0604020202020204" pitchFamily="34" charset="0"/>
                <a:cs typeface="Arial" panose="020B0604020202020204" pitchFamily="34" charset="0"/>
              </a:rPr>
              <a:t>: INTERNET</a:t>
            </a:r>
          </a:p>
        </p:txBody>
      </p:sp>
      <p:grpSp>
        <p:nvGrpSpPr>
          <p:cNvPr id="23" name="Group 22">
            <a:extLst>
              <a:ext uri="{FF2B5EF4-FFF2-40B4-BE49-F238E27FC236}">
                <a16:creationId xmlns:a16="http://schemas.microsoft.com/office/drawing/2014/main" id="{A592A3F9-C57A-452C-BE1C-E62A1EE4C0DA}"/>
              </a:ext>
            </a:extLst>
          </p:cNvPr>
          <p:cNvGrpSpPr/>
          <p:nvPr/>
        </p:nvGrpSpPr>
        <p:grpSpPr>
          <a:xfrm>
            <a:off x="0" y="1635287"/>
            <a:ext cx="7030566" cy="1216800"/>
            <a:chOff x="-245806" y="142907"/>
            <a:chExt cx="7030566" cy="1216800"/>
          </a:xfrm>
        </p:grpSpPr>
        <p:sp>
          <p:nvSpPr>
            <p:cNvPr id="24" name="Rectangle: Rounded Corners 23">
              <a:extLst>
                <a:ext uri="{FF2B5EF4-FFF2-40B4-BE49-F238E27FC236}">
                  <a16:creationId xmlns:a16="http://schemas.microsoft.com/office/drawing/2014/main" id="{4B00933E-CB2C-4E4F-A098-5D01E2BA9510}"/>
                </a:ext>
              </a:extLst>
            </p:cNvPr>
            <p:cNvSpPr/>
            <p:nvPr/>
          </p:nvSpPr>
          <p:spPr>
            <a:xfrm>
              <a:off x="-245806" y="142907"/>
              <a:ext cx="6976745" cy="1216800"/>
            </a:xfrm>
            <a:prstGeom prst="roundRect">
              <a:avLst/>
            </a:prstGeom>
            <a:blipFill>
              <a:blip r:embed="rId5">
                <a:duotone>
                  <a:srgbClr val="3C9770">
                    <a:hueOff val="0"/>
                    <a:satOff val="0"/>
                    <a:lumOff val="0"/>
                    <a:alphaOff val="0"/>
                    <a:shade val="74000"/>
                    <a:satMod val="130000"/>
                    <a:lumMod val="90000"/>
                  </a:srgbClr>
                  <a:srgbClr val="3C9770">
                    <a:hueOff val="0"/>
                    <a:satOff val="0"/>
                    <a:lumOff val="0"/>
                    <a:alphaOff val="0"/>
                    <a:tint val="94000"/>
                    <a:satMod val="120000"/>
                    <a:lumMod val="104000"/>
                  </a:srgbClr>
                </a:duotone>
              </a:blip>
              <a:tile tx="0" ty="0" sx="100000" sy="100000" flip="none" algn="tl"/>
            </a:blipFill>
            <a:ln>
              <a:noFill/>
            </a:ln>
            <a:effectLst>
              <a:outerShdw blurRad="38100" dist="25400" dir="5400000" rotWithShape="0">
                <a:srgbClr val="000000">
                  <a:alpha val="60000"/>
                </a:srgbClr>
              </a:outerShdw>
            </a:effectLst>
          </p:spPr>
          <p:txBody>
            <a:bodyPr/>
            <a:lstStyle/>
            <a:p>
              <a:endParaRPr lang="en-IN" dirty="0"/>
            </a:p>
          </p:txBody>
        </p:sp>
        <p:sp>
          <p:nvSpPr>
            <p:cNvPr id="25" name="Rectangle: Rounded Corners 4">
              <a:extLst>
                <a:ext uri="{FF2B5EF4-FFF2-40B4-BE49-F238E27FC236}">
                  <a16:creationId xmlns:a16="http://schemas.microsoft.com/office/drawing/2014/main" id="{54397DDA-8C24-4822-B0B4-8C10ECC8273F}"/>
                </a:ext>
              </a:extLst>
            </p:cNvPr>
            <p:cNvSpPr txBox="1"/>
            <p:nvPr/>
          </p:nvSpPr>
          <p:spPr>
            <a:xfrm>
              <a:off x="-73187" y="142907"/>
              <a:ext cx="6857947" cy="1098002"/>
            </a:xfrm>
            <a:prstGeom prst="rect">
              <a:avLst/>
            </a:prstGeom>
            <a:noFill/>
            <a:ln>
              <a:noFill/>
            </a:ln>
            <a:effectLst/>
          </p:spPr>
          <p:txBody>
            <a:bodyPr spcFirstLastPara="0" vert="horz" wrap="square" lIns="76200" tIns="76200" rIns="76200" bIns="76200" numCol="1" spcCol="1270" anchor="ctr" anchorCtr="0">
              <a:noAutofit/>
            </a:bodyPr>
            <a:lstStyle/>
            <a:p>
              <a:pPr marL="0" marR="0" lvl="0" indent="0" algn="l" defTabSz="889000" eaLnBrk="1" fontAlgn="auto" latinLnBrk="0" hangingPunct="1">
                <a:lnSpc>
                  <a:spcPct val="10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ysClr val="window" lastClr="FFFFFF"/>
                  </a:solidFill>
                  <a:effectLst/>
                  <a:uLnTx/>
                  <a:uFillTx/>
                  <a:latin typeface="Garamond"/>
                  <a:ea typeface="+mn-ea"/>
                  <a:cs typeface="+mn-cs"/>
                </a:rPr>
                <a:t>For this project ‘amazon cell phone reviews using IBM cloud, data is picked which is available on dataset websites</a:t>
              </a:r>
            </a:p>
          </p:txBody>
        </p:sp>
      </p:grpSp>
      <p:pic>
        <p:nvPicPr>
          <p:cNvPr id="26" name="Picture 25">
            <a:extLst>
              <a:ext uri="{FF2B5EF4-FFF2-40B4-BE49-F238E27FC236}">
                <a16:creationId xmlns:a16="http://schemas.microsoft.com/office/drawing/2014/main" id="{6E71C73A-656F-40E7-9820-EA2310DF1450}"/>
              </a:ext>
            </a:extLst>
          </p:cNvPr>
          <p:cNvPicPr>
            <a:picLocks noChangeAspect="1"/>
          </p:cNvPicPr>
          <p:nvPr/>
        </p:nvPicPr>
        <p:blipFill>
          <a:blip r:embed="rId6"/>
          <a:stretch>
            <a:fillRect/>
          </a:stretch>
        </p:blipFill>
        <p:spPr>
          <a:xfrm>
            <a:off x="-3780" y="3061372"/>
            <a:ext cx="6980525" cy="1219306"/>
          </a:xfrm>
          <a:prstGeom prst="rect">
            <a:avLst/>
          </a:prstGeom>
          <a:ln>
            <a:no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BF6CAB70-35EE-496F-8E02-F239C0116F96}"/>
              </a:ext>
            </a:extLst>
          </p:cNvPr>
          <p:cNvPicPr>
            <a:picLocks noChangeAspect="1"/>
          </p:cNvPicPr>
          <p:nvPr/>
        </p:nvPicPr>
        <p:blipFill>
          <a:blip r:embed="rId7"/>
          <a:stretch>
            <a:fillRect/>
          </a:stretch>
        </p:blipFill>
        <p:spPr>
          <a:xfrm>
            <a:off x="0" y="4463762"/>
            <a:ext cx="6980525" cy="12193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0811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AC3BC-5751-47C3-ABE3-D958EB0AE567}"/>
              </a:ext>
            </a:extLst>
          </p:cNvPr>
          <p:cNvSpPr>
            <a:spLocks noGrp="1"/>
          </p:cNvSpPr>
          <p:nvPr>
            <p:ph type="title"/>
          </p:nvPr>
        </p:nvSpPr>
        <p:spPr>
          <a:xfrm>
            <a:off x="638472" y="1531624"/>
            <a:ext cx="10364451" cy="610514"/>
          </a:xfrm>
        </p:spPr>
        <p:txBody>
          <a:bodyPr>
            <a:no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80E47F61-1A06-4D61-A5A7-92C99DABE4E0}"/>
              </a:ext>
            </a:extLst>
          </p:cNvPr>
          <p:cNvSpPr>
            <a:spLocks noGrp="1"/>
          </p:cNvSpPr>
          <p:nvPr>
            <p:ph sz="quarter" idx="13"/>
          </p:nvPr>
        </p:nvSpPr>
        <p:spPr>
          <a:xfrm>
            <a:off x="913774" y="1435511"/>
            <a:ext cx="10424785" cy="4803970"/>
          </a:xfrm>
        </p:spPr>
        <p:txBody>
          <a:bodyPr>
            <a:normAutofit/>
          </a:bodyPr>
          <a:lstStyle/>
          <a:p>
            <a:endParaRPr lang="en-US" cap="none"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51CC60E-8FD7-465C-AD67-5F2FAF59DD4C}"/>
              </a:ext>
            </a:extLst>
          </p:cNvPr>
          <p:cNvPicPr>
            <a:picLocks noChangeAspect="1"/>
          </p:cNvPicPr>
          <p:nvPr/>
        </p:nvPicPr>
        <p:blipFill>
          <a:blip r:embed="rId2"/>
          <a:stretch>
            <a:fillRect/>
          </a:stretch>
        </p:blipFill>
        <p:spPr>
          <a:xfrm>
            <a:off x="0" y="618519"/>
            <a:ext cx="12192000" cy="5620962"/>
          </a:xfrm>
          <a:prstGeom prst="rect">
            <a:avLst/>
          </a:prstGeom>
        </p:spPr>
      </p:pic>
      <p:pic>
        <p:nvPicPr>
          <p:cNvPr id="6" name="Picture 5">
            <a:extLst>
              <a:ext uri="{FF2B5EF4-FFF2-40B4-BE49-F238E27FC236}">
                <a16:creationId xmlns:a16="http://schemas.microsoft.com/office/drawing/2014/main" id="{AEE5FCD0-0399-4A2A-B139-73D6A99DD764}"/>
              </a:ext>
            </a:extLst>
          </p:cNvPr>
          <p:cNvPicPr>
            <a:picLocks noChangeAspect="1"/>
          </p:cNvPicPr>
          <p:nvPr/>
        </p:nvPicPr>
        <p:blipFill>
          <a:blip r:embed="rId3"/>
          <a:stretch>
            <a:fillRect/>
          </a:stretch>
        </p:blipFill>
        <p:spPr>
          <a:xfrm>
            <a:off x="2605511" y="687345"/>
            <a:ext cx="7236579" cy="1013636"/>
          </a:xfrm>
          <a:prstGeom prst="rect">
            <a:avLst/>
          </a:prstGeom>
        </p:spPr>
      </p:pic>
      <p:pic>
        <p:nvPicPr>
          <p:cNvPr id="8" name="Picture 7">
            <a:extLst>
              <a:ext uri="{FF2B5EF4-FFF2-40B4-BE49-F238E27FC236}">
                <a16:creationId xmlns:a16="http://schemas.microsoft.com/office/drawing/2014/main" id="{7B14DD77-070B-4EF0-82B4-32245EC2DB8A}"/>
              </a:ext>
            </a:extLst>
          </p:cNvPr>
          <p:cNvPicPr>
            <a:picLocks noChangeAspect="1"/>
          </p:cNvPicPr>
          <p:nvPr/>
        </p:nvPicPr>
        <p:blipFill>
          <a:blip r:embed="rId4"/>
          <a:stretch>
            <a:fillRect/>
          </a:stretch>
        </p:blipFill>
        <p:spPr>
          <a:xfrm>
            <a:off x="97696" y="1700981"/>
            <a:ext cx="11946820" cy="4559078"/>
          </a:xfrm>
          <a:prstGeom prst="rect">
            <a:avLst/>
          </a:prstGeom>
        </p:spPr>
      </p:pic>
    </p:spTree>
    <p:extLst>
      <p:ext uri="{BB962C8B-B14F-4D97-AF65-F5344CB8AC3E}">
        <p14:creationId xmlns:p14="http://schemas.microsoft.com/office/powerpoint/2010/main" val="3259271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7FD3-98BD-4F0D-B824-A92F16E71F6A}"/>
              </a:ext>
            </a:extLst>
          </p:cNvPr>
          <p:cNvSpPr>
            <a:spLocks noGrp="1"/>
          </p:cNvSpPr>
          <p:nvPr>
            <p:ph type="title"/>
          </p:nvPr>
        </p:nvSpPr>
        <p:spPr>
          <a:xfrm>
            <a:off x="913774" y="1694972"/>
            <a:ext cx="10364451" cy="548762"/>
          </a:xfrm>
        </p:spPr>
        <p:txBody>
          <a:bodyPr>
            <a:no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1C830F00-05D4-4DEE-8D1E-8B38C6135434}"/>
              </a:ext>
            </a:extLst>
          </p:cNvPr>
          <p:cNvSpPr>
            <a:spLocks noGrp="1"/>
          </p:cNvSpPr>
          <p:nvPr>
            <p:ph sz="quarter" idx="13"/>
          </p:nvPr>
        </p:nvSpPr>
        <p:spPr>
          <a:xfrm>
            <a:off x="2185982" y="2422602"/>
            <a:ext cx="4866824" cy="2919293"/>
          </a:xfrm>
        </p:spPr>
        <p:txBody>
          <a:bodyPr>
            <a:normAutofit/>
          </a:bodyPr>
          <a:lstStyle/>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6DD548F-7D88-41FA-9C80-3D8FBD776A59}"/>
              </a:ext>
            </a:extLst>
          </p:cNvPr>
          <p:cNvPicPr>
            <a:picLocks noChangeAspect="1"/>
          </p:cNvPicPr>
          <p:nvPr/>
        </p:nvPicPr>
        <p:blipFill>
          <a:blip r:embed="rId2"/>
          <a:stretch>
            <a:fillRect/>
          </a:stretch>
        </p:blipFill>
        <p:spPr>
          <a:xfrm>
            <a:off x="-1" y="759321"/>
            <a:ext cx="12192000" cy="5339358"/>
          </a:xfrm>
          <a:prstGeom prst="rect">
            <a:avLst/>
          </a:prstGeom>
        </p:spPr>
      </p:pic>
      <p:pic>
        <p:nvPicPr>
          <p:cNvPr id="7" name="Picture 6">
            <a:extLst>
              <a:ext uri="{FF2B5EF4-FFF2-40B4-BE49-F238E27FC236}">
                <a16:creationId xmlns:a16="http://schemas.microsoft.com/office/drawing/2014/main" id="{A81FFC84-E981-4253-B2E0-79061B2AA928}"/>
              </a:ext>
            </a:extLst>
          </p:cNvPr>
          <p:cNvPicPr>
            <a:picLocks noChangeAspect="1"/>
          </p:cNvPicPr>
          <p:nvPr/>
        </p:nvPicPr>
        <p:blipFill>
          <a:blip r:embed="rId3"/>
          <a:stretch>
            <a:fillRect/>
          </a:stretch>
        </p:blipFill>
        <p:spPr>
          <a:xfrm>
            <a:off x="4780726" y="938188"/>
            <a:ext cx="2091109" cy="1066892"/>
          </a:xfrm>
          <a:prstGeom prst="rect">
            <a:avLst/>
          </a:prstGeom>
        </p:spPr>
      </p:pic>
      <p:pic>
        <p:nvPicPr>
          <p:cNvPr id="9" name="Picture 8">
            <a:extLst>
              <a:ext uri="{FF2B5EF4-FFF2-40B4-BE49-F238E27FC236}">
                <a16:creationId xmlns:a16="http://schemas.microsoft.com/office/drawing/2014/main" id="{175DE64F-9339-4D28-96E8-70E819C20043}"/>
              </a:ext>
            </a:extLst>
          </p:cNvPr>
          <p:cNvPicPr>
            <a:picLocks noChangeAspect="1"/>
          </p:cNvPicPr>
          <p:nvPr/>
        </p:nvPicPr>
        <p:blipFill>
          <a:blip r:embed="rId4"/>
          <a:stretch>
            <a:fillRect/>
          </a:stretch>
        </p:blipFill>
        <p:spPr>
          <a:xfrm>
            <a:off x="644055" y="1969353"/>
            <a:ext cx="10364450" cy="4174494"/>
          </a:xfrm>
          <a:prstGeom prst="rect">
            <a:avLst/>
          </a:prstGeom>
        </p:spPr>
      </p:pic>
    </p:spTree>
    <p:extLst>
      <p:ext uri="{BB962C8B-B14F-4D97-AF65-F5344CB8AC3E}">
        <p14:creationId xmlns:p14="http://schemas.microsoft.com/office/powerpoint/2010/main" val="785504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0FB2-B9E4-4049-AE81-2F6E38C23A0E}"/>
              </a:ext>
            </a:extLst>
          </p:cNvPr>
          <p:cNvSpPr>
            <a:spLocks noGrp="1"/>
          </p:cNvSpPr>
          <p:nvPr>
            <p:ph type="title"/>
          </p:nvPr>
        </p:nvSpPr>
        <p:spPr>
          <a:xfrm>
            <a:off x="771277" y="1249547"/>
            <a:ext cx="10694504" cy="587204"/>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FFCD44A7-87B4-4EB5-B8B0-6390A27B0D31}"/>
              </a:ext>
            </a:extLst>
          </p:cNvPr>
          <p:cNvSpPr>
            <a:spLocks noGrp="1"/>
          </p:cNvSpPr>
          <p:nvPr>
            <p:ph sz="quarter" idx="13"/>
          </p:nvPr>
        </p:nvSpPr>
        <p:spPr>
          <a:xfrm>
            <a:off x="1184118" y="1987827"/>
            <a:ext cx="10281663" cy="3628444"/>
          </a:xfrm>
        </p:spPr>
        <p:txBody>
          <a:bodyPr>
            <a:normAutofit/>
          </a:bodyPr>
          <a:lstStyle/>
          <a:p>
            <a:endParaRPr lang="en-IN" dirty="0"/>
          </a:p>
        </p:txBody>
      </p:sp>
      <p:pic>
        <p:nvPicPr>
          <p:cNvPr id="4" name="Picture 3">
            <a:extLst>
              <a:ext uri="{FF2B5EF4-FFF2-40B4-BE49-F238E27FC236}">
                <a16:creationId xmlns:a16="http://schemas.microsoft.com/office/drawing/2014/main" id="{258D02B4-CF29-4D88-9C7D-7E30CEBBA084}"/>
              </a:ext>
            </a:extLst>
          </p:cNvPr>
          <p:cNvPicPr>
            <a:picLocks noChangeAspect="1"/>
          </p:cNvPicPr>
          <p:nvPr/>
        </p:nvPicPr>
        <p:blipFill>
          <a:blip r:embed="rId2"/>
          <a:stretch>
            <a:fillRect/>
          </a:stretch>
        </p:blipFill>
        <p:spPr>
          <a:xfrm>
            <a:off x="1" y="805055"/>
            <a:ext cx="12191998" cy="5247889"/>
          </a:xfrm>
          <a:prstGeom prst="rect">
            <a:avLst/>
          </a:prstGeom>
        </p:spPr>
      </p:pic>
      <p:pic>
        <p:nvPicPr>
          <p:cNvPr id="6" name="Picture 5">
            <a:extLst>
              <a:ext uri="{FF2B5EF4-FFF2-40B4-BE49-F238E27FC236}">
                <a16:creationId xmlns:a16="http://schemas.microsoft.com/office/drawing/2014/main" id="{90582EAF-FAD2-41DD-BA24-444AD7371B20}"/>
              </a:ext>
            </a:extLst>
          </p:cNvPr>
          <p:cNvPicPr>
            <a:picLocks noChangeAspect="1"/>
          </p:cNvPicPr>
          <p:nvPr/>
        </p:nvPicPr>
        <p:blipFill>
          <a:blip r:embed="rId3"/>
          <a:stretch>
            <a:fillRect/>
          </a:stretch>
        </p:blipFill>
        <p:spPr>
          <a:xfrm>
            <a:off x="955447" y="2137260"/>
            <a:ext cx="9992210" cy="3407959"/>
          </a:xfrm>
          <a:prstGeom prst="rect">
            <a:avLst/>
          </a:prstGeom>
        </p:spPr>
      </p:pic>
      <p:pic>
        <p:nvPicPr>
          <p:cNvPr id="8" name="Picture 7">
            <a:extLst>
              <a:ext uri="{FF2B5EF4-FFF2-40B4-BE49-F238E27FC236}">
                <a16:creationId xmlns:a16="http://schemas.microsoft.com/office/drawing/2014/main" id="{5DD355D7-3BA6-40A2-9264-34EF94787F6E}"/>
              </a:ext>
            </a:extLst>
          </p:cNvPr>
          <p:cNvPicPr>
            <a:picLocks noChangeAspect="1"/>
          </p:cNvPicPr>
          <p:nvPr/>
        </p:nvPicPr>
        <p:blipFill>
          <a:blip r:embed="rId4"/>
          <a:stretch>
            <a:fillRect/>
          </a:stretch>
        </p:blipFill>
        <p:spPr>
          <a:xfrm>
            <a:off x="771277" y="994921"/>
            <a:ext cx="10576203" cy="963251"/>
          </a:xfrm>
          <a:prstGeom prst="rect">
            <a:avLst/>
          </a:prstGeom>
        </p:spPr>
      </p:pic>
    </p:spTree>
    <p:extLst>
      <p:ext uri="{BB962C8B-B14F-4D97-AF65-F5344CB8AC3E}">
        <p14:creationId xmlns:p14="http://schemas.microsoft.com/office/powerpoint/2010/main" val="2119412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9BE6-E7ED-4A23-BFD2-106D68C646D7}"/>
              </a:ext>
            </a:extLst>
          </p:cNvPr>
          <p:cNvSpPr>
            <a:spLocks noGrp="1"/>
          </p:cNvSpPr>
          <p:nvPr>
            <p:ph type="title"/>
          </p:nvPr>
        </p:nvSpPr>
        <p:spPr>
          <a:xfrm>
            <a:off x="913775" y="1272209"/>
            <a:ext cx="10364451" cy="469127"/>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3EE2339B-E28D-4D8B-9623-D3A7B44F27B4}"/>
              </a:ext>
            </a:extLst>
          </p:cNvPr>
          <p:cNvSpPr>
            <a:spLocks noGrp="1"/>
          </p:cNvSpPr>
          <p:nvPr>
            <p:ph sz="quarter" idx="13"/>
          </p:nvPr>
        </p:nvSpPr>
        <p:spPr>
          <a:xfrm>
            <a:off x="913774" y="2409245"/>
            <a:ext cx="10363826" cy="3381954"/>
          </a:xfrm>
          <a:gradFill>
            <a:gsLst>
              <a:gs pos="0">
                <a:schemeClr val="bg2">
                  <a:tint val="78000"/>
                  <a:shade val="100000"/>
                  <a:hueMod val="136000"/>
                  <a:satMod val="160000"/>
                  <a:lumMod val="105000"/>
                  <a:alpha val="0"/>
                </a:schemeClr>
              </a:gs>
              <a:gs pos="100000">
                <a:schemeClr val="bg2">
                  <a:shade val="92000"/>
                  <a:satMod val="170000"/>
                  <a:lumMod val="96000"/>
                  <a:alpha val="0"/>
                </a:schemeClr>
              </a:gs>
            </a:gsLst>
            <a:lin ang="5400000" scaled="0"/>
          </a:gradFill>
        </p:spPr>
        <p:txBody>
          <a:bodyPr/>
          <a:lstStyle/>
          <a:p>
            <a:pPr marL="0" indent="0">
              <a:buNone/>
            </a:pPr>
            <a:endParaRPr lang="en-IN" dirty="0"/>
          </a:p>
        </p:txBody>
      </p:sp>
      <p:pic>
        <p:nvPicPr>
          <p:cNvPr id="4" name="Picture 3">
            <a:extLst>
              <a:ext uri="{FF2B5EF4-FFF2-40B4-BE49-F238E27FC236}">
                <a16:creationId xmlns:a16="http://schemas.microsoft.com/office/drawing/2014/main" id="{2F5F81A0-6540-409D-B2A2-CFC05906FB96}"/>
              </a:ext>
            </a:extLst>
          </p:cNvPr>
          <p:cNvPicPr>
            <a:picLocks noChangeAspect="1"/>
          </p:cNvPicPr>
          <p:nvPr/>
        </p:nvPicPr>
        <p:blipFill>
          <a:blip r:embed="rId2"/>
          <a:stretch>
            <a:fillRect/>
          </a:stretch>
        </p:blipFill>
        <p:spPr>
          <a:xfrm>
            <a:off x="0" y="713629"/>
            <a:ext cx="12191999" cy="5430741"/>
          </a:xfrm>
          <a:prstGeom prst="rect">
            <a:avLst/>
          </a:prstGeom>
        </p:spPr>
      </p:pic>
      <p:pic>
        <p:nvPicPr>
          <p:cNvPr id="6" name="Picture 5">
            <a:extLst>
              <a:ext uri="{FF2B5EF4-FFF2-40B4-BE49-F238E27FC236}">
                <a16:creationId xmlns:a16="http://schemas.microsoft.com/office/drawing/2014/main" id="{C5DA5F52-D876-4DE2-9A22-3BF72FD11244}"/>
              </a:ext>
            </a:extLst>
          </p:cNvPr>
          <p:cNvPicPr>
            <a:picLocks noChangeAspect="1"/>
          </p:cNvPicPr>
          <p:nvPr/>
        </p:nvPicPr>
        <p:blipFill>
          <a:blip r:embed="rId3"/>
          <a:stretch>
            <a:fillRect/>
          </a:stretch>
        </p:blipFill>
        <p:spPr>
          <a:xfrm>
            <a:off x="2461184" y="1175792"/>
            <a:ext cx="6834208" cy="1066892"/>
          </a:xfrm>
          <a:prstGeom prst="rect">
            <a:avLst/>
          </a:prstGeom>
        </p:spPr>
      </p:pic>
      <p:sp>
        <p:nvSpPr>
          <p:cNvPr id="8" name="TextBox 7">
            <a:extLst>
              <a:ext uri="{FF2B5EF4-FFF2-40B4-BE49-F238E27FC236}">
                <a16:creationId xmlns:a16="http://schemas.microsoft.com/office/drawing/2014/main" id="{6C37C250-3CF3-4500-83B0-258EC7800C9B}"/>
              </a:ext>
            </a:extLst>
          </p:cNvPr>
          <p:cNvSpPr txBox="1"/>
          <p:nvPr/>
        </p:nvSpPr>
        <p:spPr>
          <a:xfrm>
            <a:off x="437321" y="2489636"/>
            <a:ext cx="11465781" cy="2659126"/>
          </a:xfrm>
          <a:prstGeom prst="rect">
            <a:avLst/>
          </a:prstGeom>
          <a:noFill/>
        </p:spPr>
        <p:txBody>
          <a:bodyPr wrap="square">
            <a:spAutoFit/>
          </a:bodyPr>
          <a:lstStyle/>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Here the data of numerical values were replaced by mean and categorical were replaced by median.  </a:t>
            </a:r>
          </a:p>
          <a:p>
            <a:pPr marL="0" marR="0" lvl="0" indent="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None/>
              <a:tabLst/>
              <a:defRPr/>
            </a:pPr>
            <a:r>
              <a:rPr kumimoji="0" lang="en-US" sz="2000" b="0" i="0" u="none" strike="noStrike" kern="1200" cap="none" spc="0" normalizeH="0" baseline="0" noProof="0" dirty="0">
                <a:ln>
                  <a:noFill/>
                </a:ln>
                <a:solidFill>
                  <a:srgbClr val="1D7EAB">
                    <a:lumMod val="75000"/>
                  </a:srgbClr>
                </a:solidFill>
                <a:effectLst/>
                <a:uLnTx/>
                <a:uFillTx/>
                <a:latin typeface="Arial" panose="020B0604020202020204" pitchFamily="34" charset="0"/>
                <a:ea typeface="+mn-ea"/>
                <a:cs typeface="Arial" panose="020B0604020202020204" pitchFamily="34" charset="0"/>
              </a:rPr>
              <a:t>   </a:t>
            </a:r>
            <a:r>
              <a:rPr kumimoji="0" lang="en-US" sz="2000" b="0" i="0" u="sng" strike="noStrike" kern="1200" cap="none" spc="0" normalizeH="0" baseline="0" noProof="0" dirty="0">
                <a:ln>
                  <a:noFill/>
                </a:ln>
                <a:solidFill>
                  <a:srgbClr val="1D7EAB">
                    <a:lumMod val="75000"/>
                  </a:srgbClr>
                </a:solidFill>
                <a:effectLst/>
                <a:uLnTx/>
                <a:uFillTx/>
                <a:latin typeface="Arial" panose="020B0604020202020204" pitchFamily="34" charset="0"/>
                <a:ea typeface="+mn-ea"/>
                <a:cs typeface="Arial" panose="020B0604020202020204" pitchFamily="34" charset="0"/>
              </a:rPr>
              <a:t>Data Cleaning and Future Selection:</a:t>
            </a:r>
          </a:p>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lt"/>
                <a:cs typeface="Arial" panose="020B0604020202020204" pitchFamily="34" charset="0"/>
              </a:rPr>
              <a:t>Data cleaning is the process of fixing or removing incorrect, corrupted, incorrectly formatted, duplicate, or incomplete data within a dataset.</a:t>
            </a:r>
          </a:p>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lt"/>
                <a:cs typeface="Arial" panose="020B0604020202020204" pitchFamily="34" charset="0"/>
              </a:rPr>
              <a:t>df.isnull().any()</a:t>
            </a:r>
          </a:p>
        </p:txBody>
      </p:sp>
    </p:spTree>
    <p:extLst>
      <p:ext uri="{BB962C8B-B14F-4D97-AF65-F5344CB8AC3E}">
        <p14:creationId xmlns:p14="http://schemas.microsoft.com/office/powerpoint/2010/main" val="1201627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717AB-1480-4D20-8A4D-7DEF08EF3BF8}"/>
              </a:ext>
            </a:extLst>
          </p:cNvPr>
          <p:cNvSpPr>
            <a:spLocks noGrp="1"/>
          </p:cNvSpPr>
          <p:nvPr>
            <p:ph type="title"/>
          </p:nvPr>
        </p:nvSpPr>
        <p:spPr>
          <a:xfrm>
            <a:off x="913775" y="983308"/>
            <a:ext cx="10364451" cy="320706"/>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EF76EC56-397C-4EB8-AF48-20A4211EAA58}"/>
              </a:ext>
            </a:extLst>
          </p:cNvPr>
          <p:cNvSpPr>
            <a:spLocks noGrp="1"/>
          </p:cNvSpPr>
          <p:nvPr>
            <p:ph sz="quarter" idx="13"/>
          </p:nvPr>
        </p:nvSpPr>
        <p:spPr>
          <a:xfrm>
            <a:off x="913773" y="1958670"/>
            <a:ext cx="6321913" cy="3832529"/>
          </a:xfrm>
        </p:spPr>
        <p:txBody>
          <a:bodyPr/>
          <a:lstStyle/>
          <a:p>
            <a:pPr marL="0" marR="0" lvl="0" indent="0" algn="l" defTabSz="457200" rtl="0" eaLnBrk="1" fontAlgn="auto" latinLnBrk="0" hangingPunct="1">
              <a:lnSpc>
                <a:spcPct val="100000"/>
              </a:lnSpc>
              <a:spcBef>
                <a:spcPct val="20000"/>
              </a:spcBef>
              <a:spcAft>
                <a:spcPts val="600"/>
              </a:spcAft>
              <a:buSzPct val="115000"/>
              <a:buNone/>
              <a:tabLst/>
              <a:defRPr/>
            </a:pPr>
            <a:endParaRPr lang="en-IN" dirty="0"/>
          </a:p>
        </p:txBody>
      </p:sp>
      <p:pic>
        <p:nvPicPr>
          <p:cNvPr id="5" name="Picture 4">
            <a:extLst>
              <a:ext uri="{FF2B5EF4-FFF2-40B4-BE49-F238E27FC236}">
                <a16:creationId xmlns:a16="http://schemas.microsoft.com/office/drawing/2014/main" id="{5A319B19-0DDF-445D-B82F-6D86E6B79B35}"/>
              </a:ext>
            </a:extLst>
          </p:cNvPr>
          <p:cNvPicPr>
            <a:picLocks noChangeAspect="1"/>
          </p:cNvPicPr>
          <p:nvPr/>
        </p:nvPicPr>
        <p:blipFill>
          <a:blip r:embed="rId2"/>
          <a:stretch>
            <a:fillRect/>
          </a:stretch>
        </p:blipFill>
        <p:spPr>
          <a:xfrm>
            <a:off x="0" y="757362"/>
            <a:ext cx="12192000" cy="5343276"/>
          </a:xfrm>
          <a:prstGeom prst="rect">
            <a:avLst/>
          </a:prstGeom>
        </p:spPr>
      </p:pic>
      <p:pic>
        <p:nvPicPr>
          <p:cNvPr id="7" name="Picture 6">
            <a:extLst>
              <a:ext uri="{FF2B5EF4-FFF2-40B4-BE49-F238E27FC236}">
                <a16:creationId xmlns:a16="http://schemas.microsoft.com/office/drawing/2014/main" id="{9B8838AC-8C92-4B0C-B3F0-15B22A08D7CD}"/>
              </a:ext>
            </a:extLst>
          </p:cNvPr>
          <p:cNvPicPr>
            <a:picLocks noChangeAspect="1"/>
          </p:cNvPicPr>
          <p:nvPr/>
        </p:nvPicPr>
        <p:blipFill>
          <a:blip r:embed="rId3"/>
          <a:stretch>
            <a:fillRect/>
          </a:stretch>
        </p:blipFill>
        <p:spPr>
          <a:xfrm>
            <a:off x="1681700" y="961846"/>
            <a:ext cx="8279086" cy="1066892"/>
          </a:xfrm>
          <a:prstGeom prst="rect">
            <a:avLst/>
          </a:prstGeom>
        </p:spPr>
      </p:pic>
      <p:sp>
        <p:nvSpPr>
          <p:cNvPr id="9" name="TextBox 8">
            <a:extLst>
              <a:ext uri="{FF2B5EF4-FFF2-40B4-BE49-F238E27FC236}">
                <a16:creationId xmlns:a16="http://schemas.microsoft.com/office/drawing/2014/main" id="{19E7E325-807E-4ED1-922C-0E3E838E025F}"/>
              </a:ext>
            </a:extLst>
          </p:cNvPr>
          <p:cNvSpPr txBox="1"/>
          <p:nvPr/>
        </p:nvSpPr>
        <p:spPr>
          <a:xfrm>
            <a:off x="567482" y="2236024"/>
            <a:ext cx="6565792" cy="3277820"/>
          </a:xfrm>
          <a:prstGeom prst="rect">
            <a:avLst/>
          </a:prstGeom>
          <a:noFill/>
        </p:spPr>
        <p:txBody>
          <a:bodyPr wrap="square">
            <a:spAutoFit/>
          </a:bodyPr>
          <a:lstStyle/>
          <a:p>
            <a:pPr marL="0" marR="0" lvl="0" indent="0" algn="l"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None/>
              <a:tabLst/>
              <a:defRPr/>
            </a:pPr>
            <a:r>
              <a:rPr kumimoji="0" lang="en-US" sz="2000" b="0" i="0" u="sng" strike="noStrike" kern="1200" cap="none" spc="0" normalizeH="0" baseline="0" noProof="0" dirty="0">
                <a:ln>
                  <a:noFill/>
                </a:ln>
                <a:solidFill>
                  <a:schemeClr val="accent3">
                    <a:lumMod val="75000"/>
                  </a:schemeClr>
                </a:solidFill>
                <a:effectLst/>
                <a:uLnTx/>
                <a:uFillTx/>
                <a:latin typeface="Tahoma" panose="020B0604030504040204"/>
                <a:ea typeface="+mn-lt"/>
                <a:cs typeface="+mn-lt"/>
              </a:rPr>
              <a:t>Split the dataset into train and test set:</a:t>
            </a: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 Train/Test is a method to measure the accuracy of your model.</a:t>
            </a: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Training data sets are sets on which you train your machine i.e. algorithm to form relationships between variables.</a:t>
            </a:r>
            <a:endPar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SimSun" panose="02010600030101010101" pitchFamily="2" charset="-122"/>
              <a:cs typeface="Tahoma" panose="020B0604030504040204"/>
            </a:endParaRP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Testing data set helps you to validate that the training has happened efficiently in terms of either accuracy, or precision so on</a:t>
            </a:r>
            <a:endParaRPr kumimoji="0" lang="en-IN" sz="2000" b="0" i="0" u="none" strike="noStrike" kern="1200" cap="all" spc="0" normalizeH="0" baseline="0" noProof="0" dirty="0">
              <a:ln>
                <a:noFill/>
              </a:ln>
              <a:solidFill>
                <a:prstClr val="black"/>
              </a:solidFill>
              <a:effectLst/>
              <a:uLnTx/>
              <a:uFillTx/>
              <a:latin typeface="Tw Cen MT" panose="020B0602020104020603"/>
              <a:ea typeface="+mn-ea"/>
              <a:cs typeface="+mn-cs"/>
            </a:endParaRPr>
          </a:p>
        </p:txBody>
      </p:sp>
      <p:pic>
        <p:nvPicPr>
          <p:cNvPr id="10" name="Picture 9">
            <a:extLst>
              <a:ext uri="{FF2B5EF4-FFF2-40B4-BE49-F238E27FC236}">
                <a16:creationId xmlns:a16="http://schemas.microsoft.com/office/drawing/2014/main" id="{E25305CE-66FD-4432-AF95-42B31056D609}"/>
              </a:ext>
            </a:extLst>
          </p:cNvPr>
          <p:cNvPicPr>
            <a:picLocks noChangeAspect="1"/>
          </p:cNvPicPr>
          <p:nvPr/>
        </p:nvPicPr>
        <p:blipFill>
          <a:blip r:embed="rId4"/>
          <a:stretch>
            <a:fillRect/>
          </a:stretch>
        </p:blipFill>
        <p:spPr>
          <a:xfrm>
            <a:off x="7776376" y="1910763"/>
            <a:ext cx="3772522" cy="3834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7823575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TM04033925[[fn=Droplet]]</Template>
  <TotalTime>688</TotalTime>
  <Words>667</Words>
  <Application>Microsoft Office PowerPoint</Application>
  <PresentationFormat>Widescreen</PresentationFormat>
  <Paragraphs>31</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Castellar</vt:lpstr>
      <vt:lpstr>Corbel</vt:lpstr>
      <vt:lpstr>Garamond</vt:lpstr>
      <vt:lpstr>Tahoma</vt:lpstr>
      <vt:lpstr>Times New Roman</vt:lpstr>
      <vt:lpstr>Tw Cen MT</vt:lpstr>
      <vt:lpstr>Wingdings</vt:lpstr>
      <vt:lpstr>Droplet</vt:lpstr>
      <vt:lpstr>PowerPoint Presentation</vt:lpstr>
      <vt:lpstr>Analysis of amazon cell phone reviews using ibm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18UK1A0573</dc:creator>
  <cp:lastModifiedBy>18UK1A0573</cp:lastModifiedBy>
  <cp:revision>16</cp:revision>
  <dcterms:created xsi:type="dcterms:W3CDTF">2021-11-02T05:28:11Z</dcterms:created>
  <dcterms:modified xsi:type="dcterms:W3CDTF">2021-12-14T13:22:46Z</dcterms:modified>
</cp:coreProperties>
</file>